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297" r:id="rId3"/>
    <p:sldId id="298" r:id="rId4"/>
    <p:sldId id="256" r:id="rId5"/>
    <p:sldId id="344" r:id="rId6"/>
    <p:sldId id="348" r:id="rId7"/>
    <p:sldId id="350" r:id="rId8"/>
    <p:sldId id="352" r:id="rId9"/>
    <p:sldId id="354" r:id="rId10"/>
    <p:sldId id="345" r:id="rId11"/>
    <p:sldId id="346" r:id="rId12"/>
    <p:sldId id="347" r:id="rId13"/>
    <p:sldId id="349" r:id="rId14"/>
    <p:sldId id="351" r:id="rId15"/>
    <p:sldId id="353" r:id="rId16"/>
    <p:sldId id="35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66" y="-10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DC34-F9A8-4371-87E0-A1704D4D20D2}" type="datetimeFigureOut">
              <a:rPr lang="en-GB" smtClean="0"/>
              <a:pPr/>
              <a:t>23/11/2011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124ED-030A-4BA9-9DE6-3288C6936B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DC34-F9A8-4371-87E0-A1704D4D20D2}" type="datetimeFigureOut">
              <a:rPr lang="en-GB" smtClean="0"/>
              <a:pPr/>
              <a:t>23/11/2011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124ED-030A-4BA9-9DE6-3288C6936B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DC34-F9A8-4371-87E0-A1704D4D20D2}" type="datetimeFigureOut">
              <a:rPr lang="en-GB" smtClean="0"/>
              <a:pPr/>
              <a:t>23/11/2011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124ED-030A-4BA9-9DE6-3288C6936B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DC34-F9A8-4371-87E0-A1704D4D20D2}" type="datetimeFigureOut">
              <a:rPr lang="en-GB" smtClean="0"/>
              <a:pPr/>
              <a:t>23/11/2011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124ED-030A-4BA9-9DE6-3288C6936B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DC34-F9A8-4371-87E0-A1704D4D20D2}" type="datetimeFigureOut">
              <a:rPr lang="en-GB" smtClean="0"/>
              <a:pPr/>
              <a:t>23/11/2011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124ED-030A-4BA9-9DE6-3288C6936B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DC34-F9A8-4371-87E0-A1704D4D20D2}" type="datetimeFigureOut">
              <a:rPr lang="en-GB" smtClean="0"/>
              <a:pPr/>
              <a:t>23/11/2011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124ED-030A-4BA9-9DE6-3288C6936B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DC34-F9A8-4371-87E0-A1704D4D20D2}" type="datetimeFigureOut">
              <a:rPr lang="en-GB" smtClean="0"/>
              <a:pPr/>
              <a:t>23/11/2011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124ED-030A-4BA9-9DE6-3288C6936B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DC34-F9A8-4371-87E0-A1704D4D20D2}" type="datetimeFigureOut">
              <a:rPr lang="en-GB" smtClean="0"/>
              <a:pPr/>
              <a:t>23/11/2011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124ED-030A-4BA9-9DE6-3288C6936B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DC34-F9A8-4371-87E0-A1704D4D20D2}" type="datetimeFigureOut">
              <a:rPr lang="en-GB" smtClean="0"/>
              <a:pPr/>
              <a:t>23/11/2011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124ED-030A-4BA9-9DE6-3288C6936B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DC34-F9A8-4371-87E0-A1704D4D20D2}" type="datetimeFigureOut">
              <a:rPr lang="en-GB" smtClean="0"/>
              <a:pPr/>
              <a:t>23/11/2011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124ED-030A-4BA9-9DE6-3288C6936B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DC34-F9A8-4371-87E0-A1704D4D20D2}" type="datetimeFigureOut">
              <a:rPr lang="en-GB" smtClean="0"/>
              <a:pPr/>
              <a:t>23/11/2011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124ED-030A-4BA9-9DE6-3288C6936B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9DC34-F9A8-4371-87E0-A1704D4D20D2}" type="datetimeFigureOut">
              <a:rPr lang="en-GB" smtClean="0"/>
              <a:pPr/>
              <a:t>23/11/2011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124ED-030A-4BA9-9DE6-3288C6936B6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hyperlink" Target="http://www.rosespleasureparks.co.uk/sites/default/files/family/waltzer.jpg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899592" y="2636912"/>
            <a:ext cx="7056784" cy="923330"/>
          </a:xfrm>
          <a:prstGeom prst="rect">
            <a:avLst/>
          </a:prstGeom>
          <a:noFill/>
          <a:effectLst>
            <a:reflection blurRad="6350" stA="50000" endA="295" endPos="92000" dist="101600" dir="5400000" sy="-100000" algn="bl" rotWithShape="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Graphics KI revision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3608" y="4509120"/>
            <a:ext cx="7056784" cy="923330"/>
          </a:xfrm>
          <a:prstGeom prst="rect">
            <a:avLst/>
          </a:prstGeom>
          <a:noFill/>
          <a:effectLst>
            <a:reflection blurRad="6350" stA="50000" endA="295" endPos="92000" dist="101600" dir="5400000" sy="-100000" algn="bl" rotWithShape="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Quiz 3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627784" y="2276872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>
                <a:solidFill>
                  <a:schemeClr val="bg1"/>
                </a:solidFill>
              </a:rPr>
              <a:t>Solutions</a:t>
            </a:r>
            <a:endParaRPr lang="en-GB" sz="7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2708920"/>
            <a:ext cx="3201024" cy="2095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GB" sz="4400" dirty="0" smtClean="0">
                <a:solidFill>
                  <a:schemeClr val="bg1"/>
                </a:solidFill>
              </a:rPr>
              <a:t>Q1 – </a:t>
            </a:r>
            <a:r>
              <a:rPr lang="en-GB" sz="2800" dirty="0" smtClean="0">
                <a:solidFill>
                  <a:schemeClr val="bg1"/>
                </a:solidFill>
              </a:rPr>
              <a:t>KI Revision –Solutions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0" y="836712"/>
            <a:ext cx="896448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The colour scheme is very important when marketing a new product. With reference to the calculator below state the impression  created by the following colour scheme.</a:t>
            </a:r>
          </a:p>
          <a:p>
            <a:pPr algn="ctr"/>
            <a:r>
              <a:rPr lang="en-GB" sz="3200" b="1" dirty="0" smtClean="0"/>
              <a:t>Red casing, yellow buttons and red trim</a:t>
            </a:r>
            <a:endParaRPr lang="en-GB" sz="3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7884368" y="630932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2003 C</a:t>
            </a:r>
            <a:endParaRPr lang="en-GB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15719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Visual excitement, Attractive to children, Feeling of warmth</a:t>
            </a:r>
            <a:endParaRPr lang="en-GB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GB" sz="4400" dirty="0" smtClean="0">
                <a:solidFill>
                  <a:schemeClr val="bg1"/>
                </a:solidFill>
              </a:rPr>
              <a:t>Q1 – </a:t>
            </a:r>
            <a:r>
              <a:rPr lang="en-GB" sz="2800" dirty="0" smtClean="0">
                <a:solidFill>
                  <a:schemeClr val="bg1"/>
                </a:solidFill>
              </a:rPr>
              <a:t>KI Revision –Credit Questions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0" y="836712"/>
            <a:ext cx="896448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The colour scheme is very important when marketing a new product. With reference to the calculator below state the impression  created by the following colour scheme.</a:t>
            </a:r>
          </a:p>
          <a:p>
            <a:pPr algn="ctr"/>
            <a:r>
              <a:rPr lang="en-GB" sz="3200" b="1" dirty="0" smtClean="0"/>
              <a:t>Grey casing, Silver buttons and silver trim</a:t>
            </a:r>
            <a:endParaRPr lang="en-GB" sz="32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2492896"/>
            <a:ext cx="3096344" cy="2027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884368" y="630932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2003 C</a:t>
            </a:r>
            <a:endParaRPr lang="en-GB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157192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To look sophisticated, expensive, Hi Tech, dignified, modern</a:t>
            </a:r>
          </a:p>
          <a:p>
            <a:r>
              <a:rPr lang="en-GB" sz="2800" b="1" dirty="0" smtClean="0">
                <a:solidFill>
                  <a:srgbClr val="FF0000"/>
                </a:solidFill>
              </a:rPr>
              <a:t>neutral</a:t>
            </a:r>
            <a:endParaRPr lang="en-GB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GB" sz="4400" dirty="0" smtClean="0">
                <a:solidFill>
                  <a:schemeClr val="bg1"/>
                </a:solidFill>
              </a:rPr>
              <a:t>Q3 – </a:t>
            </a:r>
            <a:r>
              <a:rPr lang="en-GB" sz="2800" dirty="0" smtClean="0">
                <a:solidFill>
                  <a:schemeClr val="bg1"/>
                </a:solidFill>
              </a:rPr>
              <a:t>KI Revision – Credit Questions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0" y="836712"/>
            <a:ext cx="8964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The calculator is to be packaged in a cardboard box.</a:t>
            </a:r>
          </a:p>
          <a:p>
            <a:r>
              <a:rPr lang="en-GB" sz="2400" b="1" dirty="0" smtClean="0">
                <a:solidFill>
                  <a:srgbClr val="FF0000"/>
                </a:solidFill>
              </a:rPr>
              <a:t>Suggest a colour that would contrast with the chosen background colour .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84368" y="630932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2003 C</a:t>
            </a:r>
            <a:endParaRPr lang="en-GB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094504"/>
            <a:ext cx="3744416" cy="275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2060848"/>
            <a:ext cx="3721224" cy="2769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0" y="4941168"/>
            <a:ext cx="8964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rgbClr val="FF0000"/>
                </a:solidFill>
              </a:rPr>
              <a:t>Blue  or brown</a:t>
            </a:r>
            <a:endParaRPr lang="en-GB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GB" sz="4400" dirty="0" smtClean="0">
                <a:solidFill>
                  <a:schemeClr val="bg1"/>
                </a:solidFill>
              </a:rPr>
              <a:t>Q4 – </a:t>
            </a:r>
            <a:r>
              <a:rPr lang="en-GB" sz="2800" dirty="0" smtClean="0">
                <a:solidFill>
                  <a:schemeClr val="bg1"/>
                </a:solidFill>
              </a:rPr>
              <a:t>KI Revision – Credit Questions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0" y="836712"/>
            <a:ext cx="8964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The calculator is to be packaged in a cardboard box.</a:t>
            </a:r>
          </a:p>
          <a:p>
            <a:r>
              <a:rPr lang="en-GB" sz="2400" b="1" dirty="0" smtClean="0">
                <a:solidFill>
                  <a:srgbClr val="FF0000"/>
                </a:solidFill>
              </a:rPr>
              <a:t>Suggest a text colour that contrasts with the background.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84368" y="630932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2006 C</a:t>
            </a:r>
            <a:endParaRPr lang="en-GB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948328"/>
            <a:ext cx="3744416" cy="275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914672"/>
            <a:ext cx="3721224" cy="2769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0" y="4941168"/>
            <a:ext cx="8964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</a:rPr>
              <a:t>Blue background – Yellow, yellow-green</a:t>
            </a:r>
            <a:endParaRPr lang="en-GB" sz="4000" b="1" dirty="0">
              <a:solidFill>
                <a:srgbClr val="FF0000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916832"/>
            <a:ext cx="3744416" cy="276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0" y="5445224"/>
            <a:ext cx="8964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</a:rPr>
              <a:t>Brown background – blue violet, violet</a:t>
            </a:r>
            <a:endParaRPr lang="en-GB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5868144" y="2636912"/>
            <a:ext cx="2766093" cy="3033627"/>
            <a:chOff x="5148064" y="1916832"/>
            <a:chExt cx="3685301" cy="4041740"/>
          </a:xfrm>
        </p:grpSpPr>
        <p:pic>
          <p:nvPicPr>
            <p:cNvPr id="11" name="Picture 2"/>
            <p:cNvPicPr preferRelativeResize="0"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48064" y="1916832"/>
              <a:ext cx="3685301" cy="3672408"/>
            </a:xfrm>
            <a:prstGeom prst="rect">
              <a:avLst/>
            </a:prstGeom>
            <a:noFill/>
            <a:ln w="0" algn="in">
              <a:noFill/>
              <a:miter lim="800000"/>
              <a:headEnd/>
              <a:tailEnd/>
            </a:ln>
            <a:effectLst/>
          </p:spPr>
        </p:pic>
        <p:sp>
          <p:nvSpPr>
            <p:cNvPr id="12" name="TextBox 11"/>
            <p:cNvSpPr txBox="1"/>
            <p:nvPr/>
          </p:nvSpPr>
          <p:spPr>
            <a:xfrm>
              <a:off x="5148064" y="5589240"/>
              <a:ext cx="33123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/>
                <a:t>Not given in exam question</a:t>
              </a:r>
              <a:endParaRPr lang="en-GB" b="1" dirty="0"/>
            </a:p>
          </p:txBody>
        </p:sp>
      </p:grpSp>
      <p:pic>
        <p:nvPicPr>
          <p:cNvPr id="7170" name="Picture 2" descr="http://www.rosespleasureparks.co.uk/sites/default/files/family/waltzer.jpg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1115616" y="2708920"/>
            <a:ext cx="3131840" cy="234888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GB" sz="4400" dirty="0" smtClean="0">
                <a:solidFill>
                  <a:schemeClr val="bg1"/>
                </a:solidFill>
              </a:rPr>
              <a:t>Q5 – </a:t>
            </a:r>
            <a:r>
              <a:rPr lang="en-GB" sz="2800" dirty="0" smtClean="0">
                <a:solidFill>
                  <a:schemeClr val="bg1"/>
                </a:solidFill>
              </a:rPr>
              <a:t>KI Revision –Credit Questions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0" y="836712"/>
            <a:ext cx="8964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 smtClean="0"/>
          </a:p>
          <a:p>
            <a:r>
              <a:rPr lang="en-GB" sz="2400" dirty="0" smtClean="0"/>
              <a:t>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84368" y="630932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2006 C</a:t>
            </a:r>
            <a:endParaRPr lang="en-GB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764704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The colour scheme of a new fairground attraction should be bright and highly visible with lots of contrast. Yellow is chosen as one of the colours.</a:t>
            </a:r>
          </a:p>
          <a:p>
            <a:r>
              <a:rPr lang="en-GB" sz="2400" b="1" dirty="0" smtClean="0">
                <a:solidFill>
                  <a:srgbClr val="FF0000"/>
                </a:solidFill>
              </a:rPr>
              <a:t>State two colours that could be used with yellow to create this scheme?</a:t>
            </a:r>
            <a:endParaRPr lang="en-GB" sz="3200" b="1" dirty="0">
              <a:solidFill>
                <a:srgbClr val="FF0000"/>
              </a:solidFill>
            </a:endParaRPr>
          </a:p>
        </p:txBody>
      </p:sp>
      <p:pic>
        <p:nvPicPr>
          <p:cNvPr id="26626" name="Picture 2" descr="The Waltzer is a perennial favourite for all the family at the fairground, twisting and spinning you around in a car which travels on an undulating platform.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2712074"/>
            <a:ext cx="3168352" cy="237311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0" y="5445224"/>
            <a:ext cx="8964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</a:rPr>
              <a:t>Blue and red</a:t>
            </a:r>
            <a:endParaRPr lang="en-GB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GB" sz="4400" dirty="0" smtClean="0">
                <a:solidFill>
                  <a:schemeClr val="bg1"/>
                </a:solidFill>
              </a:rPr>
              <a:t>Q7 – </a:t>
            </a:r>
            <a:r>
              <a:rPr lang="en-GB" sz="2800" dirty="0" smtClean="0">
                <a:solidFill>
                  <a:schemeClr val="bg1"/>
                </a:solidFill>
              </a:rPr>
              <a:t>KI Revision –Credit Questions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0" y="836712"/>
            <a:ext cx="8964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 smtClean="0"/>
          </a:p>
          <a:p>
            <a:r>
              <a:rPr lang="en-GB" sz="2400" dirty="0" smtClean="0"/>
              <a:t>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84368" y="630932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2006 C</a:t>
            </a:r>
            <a:endParaRPr lang="en-GB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764704"/>
            <a:ext cx="9144000" cy="2554545"/>
          </a:xfrm>
          <a:custGeom>
            <a:avLst/>
            <a:gdLst>
              <a:gd name="connsiteX0" fmla="*/ 0 w 9144000"/>
              <a:gd name="connsiteY0" fmla="*/ 0 h 2554545"/>
              <a:gd name="connsiteX1" fmla="*/ 9144000 w 9144000"/>
              <a:gd name="connsiteY1" fmla="*/ 0 h 2554545"/>
              <a:gd name="connsiteX2" fmla="*/ 9144000 w 9144000"/>
              <a:gd name="connsiteY2" fmla="*/ 2554545 h 2554545"/>
              <a:gd name="connsiteX3" fmla="*/ 0 w 9144000"/>
              <a:gd name="connsiteY3" fmla="*/ 2554545 h 2554545"/>
              <a:gd name="connsiteX4" fmla="*/ 0 w 9144000"/>
              <a:gd name="connsiteY4" fmla="*/ 0 h 2554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2554545">
                <a:moveTo>
                  <a:pt x="0" y="0"/>
                </a:moveTo>
                <a:lnTo>
                  <a:pt x="9144000" y="0"/>
                </a:lnTo>
                <a:lnTo>
                  <a:pt x="9144000" y="2554545"/>
                </a:lnTo>
                <a:lnTo>
                  <a:pt x="0" y="2554545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Architects find using computers of great benefit when producing new designs.</a:t>
            </a:r>
          </a:p>
          <a:p>
            <a:r>
              <a:rPr lang="en-GB" sz="3200" dirty="0" smtClean="0">
                <a:solidFill>
                  <a:srgbClr val="FF0000"/>
                </a:solidFill>
              </a:rPr>
              <a:t>Explain what is meant by the term layering when applied to CAG and state one example of how layering can be used in in a new house design.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284984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Drawing different aspects or parts of a drawing on separate layers. These can be viewed separately or together.  I.e. walls, dimensions,  electrics and plumbing all drawn on separate layers</a:t>
            </a:r>
            <a:endParaRPr lang="en-GB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0" y="620688"/>
            <a:ext cx="9144000" cy="923330"/>
          </a:xfrm>
          <a:prstGeom prst="rect">
            <a:avLst/>
          </a:prstGeom>
          <a:noFill/>
          <a:effectLst>
            <a:reflection blurRad="6350" stA="50000" endA="295" endPos="92000" dist="101600" dir="5400000" sy="-100000" algn="bl" rotWithShape="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40 Multiple choice Questions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365104"/>
            <a:ext cx="9144000" cy="923330"/>
          </a:xfrm>
          <a:prstGeom prst="rect">
            <a:avLst/>
          </a:prstGeom>
          <a:noFill/>
          <a:effectLst>
            <a:reflection blurRad="6350" stA="50000" endA="295" endPos="92000" dist="101600" dir="5400000" sy="-100000" algn="bl" rotWithShape="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1 Mark Each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505670"/>
            <a:ext cx="9144000" cy="923330"/>
          </a:xfrm>
          <a:prstGeom prst="rect">
            <a:avLst/>
          </a:prstGeom>
          <a:noFill/>
          <a:effectLst>
            <a:reflection blurRad="6350" stA="50000" endA="295" endPos="92000" dist="101600" dir="5400000" sy="-100000" algn="bl" rotWithShape="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10 seconds per question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0" y="620688"/>
            <a:ext cx="9144000" cy="3416320"/>
          </a:xfrm>
          <a:prstGeom prst="rect">
            <a:avLst/>
          </a:prstGeom>
          <a:noFill/>
          <a:effectLst>
            <a:reflection blurRad="6350" stA="50000" endA="295" endPos="92000" dist="101600" dir="5400000" sy="-100000" algn="bl" rotWithShape="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Write down the correct letter </a:t>
            </a:r>
          </a:p>
          <a:p>
            <a:pPr algn="ctr"/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and</a:t>
            </a:r>
          </a:p>
          <a:p>
            <a:pPr algn="ctr"/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write down the correct answer or symbol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83954" y="2697045"/>
            <a:ext cx="4752528" cy="3111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GB" sz="4400" dirty="0" smtClean="0">
                <a:solidFill>
                  <a:schemeClr val="bg1"/>
                </a:solidFill>
              </a:rPr>
              <a:t>Q1 – </a:t>
            </a:r>
            <a:r>
              <a:rPr lang="en-GB" sz="2800" dirty="0" smtClean="0">
                <a:solidFill>
                  <a:schemeClr val="bg1"/>
                </a:solidFill>
              </a:rPr>
              <a:t>KI Revision –Credit Questions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636912"/>
            <a:ext cx="4824536" cy="341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5"/>
          <p:cNvSpPr txBox="1"/>
          <p:nvPr/>
        </p:nvSpPr>
        <p:spPr>
          <a:xfrm>
            <a:off x="0" y="836712"/>
            <a:ext cx="896448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The colour scheme is very important when marketing a new product. With reference to the calculator below state the impression  created by the following colour scheme.</a:t>
            </a:r>
          </a:p>
          <a:p>
            <a:pPr algn="ctr"/>
            <a:r>
              <a:rPr lang="en-GB" sz="3200" b="1" dirty="0" smtClean="0">
                <a:solidFill>
                  <a:srgbClr val="FF0000"/>
                </a:solidFill>
              </a:rPr>
              <a:t>Red casing, yellow buttons and red trim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884368" y="630932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2003 C</a:t>
            </a:r>
            <a:endParaRPr lang="en-GB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636912"/>
            <a:ext cx="4824536" cy="341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GB" sz="4400" dirty="0" smtClean="0">
                <a:solidFill>
                  <a:schemeClr val="bg1"/>
                </a:solidFill>
              </a:rPr>
              <a:t>Q2 – </a:t>
            </a:r>
            <a:r>
              <a:rPr lang="en-GB" sz="2800" dirty="0" smtClean="0">
                <a:solidFill>
                  <a:schemeClr val="bg1"/>
                </a:solidFill>
              </a:rPr>
              <a:t>KI Revision –Credit Questions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0" y="836712"/>
            <a:ext cx="896448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The colour scheme is very important when marketing a new product. With reference to the calculator below state the impression  created by the following colour scheme.</a:t>
            </a:r>
          </a:p>
          <a:p>
            <a:pPr algn="ctr"/>
            <a:r>
              <a:rPr lang="en-GB" sz="3200" b="1" dirty="0" smtClean="0">
                <a:solidFill>
                  <a:srgbClr val="FF0000"/>
                </a:solidFill>
              </a:rPr>
              <a:t>Grey casing, Silver buttons and silver trim</a:t>
            </a:r>
            <a:endParaRPr lang="en-GB" sz="3200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2708920"/>
            <a:ext cx="4752528" cy="3111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884368" y="630932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2003 C</a:t>
            </a:r>
            <a:endParaRPr lang="en-GB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GB" sz="4400" dirty="0" smtClean="0">
                <a:solidFill>
                  <a:schemeClr val="bg1"/>
                </a:solidFill>
              </a:rPr>
              <a:t>Q3 – </a:t>
            </a:r>
            <a:r>
              <a:rPr lang="en-GB" sz="2800" dirty="0" smtClean="0">
                <a:solidFill>
                  <a:schemeClr val="bg1"/>
                </a:solidFill>
              </a:rPr>
              <a:t>KI Revision –Credit Questions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0" y="836712"/>
            <a:ext cx="8964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The calculator is to be packaged in a cardboard box.</a:t>
            </a:r>
          </a:p>
          <a:p>
            <a:r>
              <a:rPr lang="en-GB" sz="2400" b="1" dirty="0" smtClean="0">
                <a:solidFill>
                  <a:srgbClr val="FF0000"/>
                </a:solidFill>
              </a:rPr>
              <a:t>Suggest a background colour that would represent reliability.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84368" y="630932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2003 C</a:t>
            </a:r>
            <a:endParaRPr lang="en-GB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276872"/>
            <a:ext cx="3744416" cy="275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0" name="Group 9"/>
          <p:cNvGrpSpPr/>
          <p:nvPr/>
        </p:nvGrpSpPr>
        <p:grpSpPr>
          <a:xfrm>
            <a:off x="5148064" y="1916832"/>
            <a:ext cx="3685301" cy="4041740"/>
            <a:chOff x="5148064" y="1916832"/>
            <a:chExt cx="3685301" cy="4041740"/>
          </a:xfrm>
        </p:grpSpPr>
        <p:pic>
          <p:nvPicPr>
            <p:cNvPr id="7" name="Picture 2"/>
            <p:cNvPicPr preferRelativeResize="0"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48064" y="1916832"/>
              <a:ext cx="3685301" cy="3672408"/>
            </a:xfrm>
            <a:prstGeom prst="rect">
              <a:avLst/>
            </a:prstGeom>
            <a:noFill/>
            <a:ln w="0" algn="in">
              <a:noFill/>
              <a:miter lim="800000"/>
              <a:headEnd/>
              <a:tailEnd/>
            </a:ln>
            <a:effectLst/>
          </p:spPr>
        </p:pic>
        <p:sp>
          <p:nvSpPr>
            <p:cNvPr id="9" name="TextBox 8"/>
            <p:cNvSpPr txBox="1"/>
            <p:nvPr/>
          </p:nvSpPr>
          <p:spPr>
            <a:xfrm>
              <a:off x="5148064" y="5589240"/>
              <a:ext cx="33123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/>
                <a:t>Not given in exam question</a:t>
              </a:r>
              <a:endParaRPr lang="en-GB" b="1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GB" sz="4400" dirty="0" smtClean="0">
                <a:solidFill>
                  <a:schemeClr val="bg1"/>
                </a:solidFill>
              </a:rPr>
              <a:t>Q4 – </a:t>
            </a:r>
            <a:r>
              <a:rPr lang="en-GB" sz="2800" dirty="0" smtClean="0">
                <a:solidFill>
                  <a:schemeClr val="bg1"/>
                </a:solidFill>
              </a:rPr>
              <a:t>KI Revision –Credit Questions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0" y="836712"/>
            <a:ext cx="8964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The calculator is to be packaged in a cardboard box.</a:t>
            </a:r>
          </a:p>
          <a:p>
            <a:r>
              <a:rPr lang="en-GB" sz="2400" b="1" dirty="0" smtClean="0">
                <a:solidFill>
                  <a:srgbClr val="FF0000"/>
                </a:solidFill>
              </a:rPr>
              <a:t>Suggest a text colour that contrasts with the </a:t>
            </a:r>
            <a:r>
              <a:rPr lang="en-GB" sz="2400" b="1" dirty="0" err="1" smtClean="0">
                <a:solidFill>
                  <a:srgbClr val="FF0000"/>
                </a:solidFill>
              </a:rPr>
              <a:t>backgroundc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olour</a:t>
            </a:r>
            <a:r>
              <a:rPr lang="en-GB" sz="2400" b="1" dirty="0" smtClean="0">
                <a:solidFill>
                  <a:srgbClr val="FF0000"/>
                </a:solidFill>
              </a:rPr>
              <a:t>.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84368" y="630932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2003 C</a:t>
            </a:r>
            <a:endParaRPr lang="en-GB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276872"/>
            <a:ext cx="3744416" cy="275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0" name="Group 9"/>
          <p:cNvGrpSpPr/>
          <p:nvPr/>
        </p:nvGrpSpPr>
        <p:grpSpPr>
          <a:xfrm>
            <a:off x="5148064" y="1916832"/>
            <a:ext cx="3685301" cy="4041740"/>
            <a:chOff x="5148064" y="1916832"/>
            <a:chExt cx="3685301" cy="4041740"/>
          </a:xfrm>
        </p:grpSpPr>
        <p:pic>
          <p:nvPicPr>
            <p:cNvPr id="1026" name="Picture 2"/>
            <p:cNvPicPr preferRelativeResize="0"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48064" y="1916832"/>
              <a:ext cx="3685301" cy="3672408"/>
            </a:xfrm>
            <a:prstGeom prst="rect">
              <a:avLst/>
            </a:prstGeom>
            <a:noFill/>
            <a:ln w="0" algn="in">
              <a:noFill/>
              <a:miter lim="800000"/>
              <a:headEnd/>
              <a:tailEnd/>
            </a:ln>
            <a:effectLst/>
          </p:spPr>
        </p:pic>
        <p:sp>
          <p:nvSpPr>
            <p:cNvPr id="9" name="TextBox 8"/>
            <p:cNvSpPr txBox="1"/>
            <p:nvPr/>
          </p:nvSpPr>
          <p:spPr>
            <a:xfrm>
              <a:off x="5148064" y="5589240"/>
              <a:ext cx="33123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/>
                <a:t>Not given in exam question</a:t>
              </a:r>
              <a:endParaRPr lang="en-GB" b="1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5868144" y="2636912"/>
            <a:ext cx="2766093" cy="3033627"/>
            <a:chOff x="5148064" y="1916832"/>
            <a:chExt cx="3685301" cy="4041740"/>
          </a:xfrm>
        </p:grpSpPr>
        <p:pic>
          <p:nvPicPr>
            <p:cNvPr id="11" name="Picture 2"/>
            <p:cNvPicPr preferRelativeResize="0"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48064" y="1916832"/>
              <a:ext cx="3685301" cy="3672408"/>
            </a:xfrm>
            <a:prstGeom prst="rect">
              <a:avLst/>
            </a:prstGeom>
            <a:noFill/>
            <a:ln w="0" algn="in">
              <a:noFill/>
              <a:miter lim="800000"/>
              <a:headEnd/>
              <a:tailEnd/>
            </a:ln>
            <a:effectLst/>
          </p:spPr>
        </p:pic>
        <p:sp>
          <p:nvSpPr>
            <p:cNvPr id="12" name="TextBox 11"/>
            <p:cNvSpPr txBox="1"/>
            <p:nvPr/>
          </p:nvSpPr>
          <p:spPr>
            <a:xfrm>
              <a:off x="5148064" y="5589240"/>
              <a:ext cx="33123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/>
                <a:t>Not given in exam question</a:t>
              </a:r>
              <a:endParaRPr lang="en-GB" b="1" dirty="0"/>
            </a:p>
          </p:txBody>
        </p:sp>
      </p:grpSp>
      <p:pic>
        <p:nvPicPr>
          <p:cNvPr id="7170" name="Picture 2" descr="http://www.rosespleasureparks.co.uk/sites/default/files/family/waltzer.jpg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1115616" y="2708920"/>
            <a:ext cx="3131840" cy="234888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GB" sz="4400" dirty="0" smtClean="0">
                <a:solidFill>
                  <a:schemeClr val="bg1"/>
                </a:solidFill>
              </a:rPr>
              <a:t>Q5 – </a:t>
            </a:r>
            <a:r>
              <a:rPr lang="en-GB" sz="2800" dirty="0" smtClean="0">
                <a:solidFill>
                  <a:schemeClr val="bg1"/>
                </a:solidFill>
              </a:rPr>
              <a:t>KI Revision –Credit Questions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0" y="836712"/>
            <a:ext cx="8964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 smtClean="0"/>
          </a:p>
          <a:p>
            <a:r>
              <a:rPr lang="en-GB" sz="2400" dirty="0" smtClean="0"/>
              <a:t>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84368" y="630932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2006 C</a:t>
            </a:r>
            <a:endParaRPr lang="en-GB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764704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The colour scheme of a new fairground attraction should be bright and highly visible with lots of contrast. Yellow is chosen as one of the colours.</a:t>
            </a:r>
          </a:p>
          <a:p>
            <a:r>
              <a:rPr lang="en-GB" sz="2400" b="1" dirty="0" smtClean="0">
                <a:solidFill>
                  <a:srgbClr val="FF0000"/>
                </a:solidFill>
              </a:rPr>
              <a:t>State two colours that could be used with yellow to create this scheme?</a:t>
            </a:r>
            <a:endParaRPr lang="en-GB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2881224" y="3535600"/>
            <a:ext cx="2779213" cy="2421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GB" sz="4400" dirty="0" smtClean="0">
                <a:solidFill>
                  <a:schemeClr val="bg1"/>
                </a:solidFill>
              </a:rPr>
              <a:t>Q7 – </a:t>
            </a:r>
            <a:r>
              <a:rPr lang="en-GB" sz="2800" dirty="0" smtClean="0">
                <a:solidFill>
                  <a:schemeClr val="bg1"/>
                </a:solidFill>
              </a:rPr>
              <a:t>KI Revision –Credit Questions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0" y="836712"/>
            <a:ext cx="8964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 smtClean="0"/>
          </a:p>
          <a:p>
            <a:r>
              <a:rPr lang="en-GB" sz="2400" dirty="0" smtClean="0"/>
              <a:t>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84368" y="630932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2006 C</a:t>
            </a:r>
            <a:endParaRPr lang="en-GB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764704"/>
            <a:ext cx="9144000" cy="2554545"/>
          </a:xfrm>
          <a:custGeom>
            <a:avLst/>
            <a:gdLst>
              <a:gd name="connsiteX0" fmla="*/ 0 w 9144000"/>
              <a:gd name="connsiteY0" fmla="*/ 0 h 2554545"/>
              <a:gd name="connsiteX1" fmla="*/ 9144000 w 9144000"/>
              <a:gd name="connsiteY1" fmla="*/ 0 h 2554545"/>
              <a:gd name="connsiteX2" fmla="*/ 9144000 w 9144000"/>
              <a:gd name="connsiteY2" fmla="*/ 2554545 h 2554545"/>
              <a:gd name="connsiteX3" fmla="*/ 0 w 9144000"/>
              <a:gd name="connsiteY3" fmla="*/ 2554545 h 2554545"/>
              <a:gd name="connsiteX4" fmla="*/ 0 w 9144000"/>
              <a:gd name="connsiteY4" fmla="*/ 0 h 2554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2554545">
                <a:moveTo>
                  <a:pt x="0" y="0"/>
                </a:moveTo>
                <a:lnTo>
                  <a:pt x="9144000" y="0"/>
                </a:lnTo>
                <a:lnTo>
                  <a:pt x="9144000" y="2554545"/>
                </a:lnTo>
                <a:lnTo>
                  <a:pt x="0" y="2554545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Architects find using computers of great benefit when producing new designs.</a:t>
            </a:r>
          </a:p>
          <a:p>
            <a:r>
              <a:rPr lang="en-GB" sz="3200" b="1" dirty="0" smtClean="0">
                <a:solidFill>
                  <a:srgbClr val="FF0000"/>
                </a:solidFill>
              </a:rPr>
              <a:t>Explain what is meant by the term layering when applied to CAG and state one example of how layering can be used in in a new house design.</a:t>
            </a:r>
            <a:endParaRPr lang="en-GB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3774</TotalTime>
  <Words>633</Words>
  <Application>Microsoft Office PowerPoint</Application>
  <PresentationFormat>On-screen Show (4:3)</PresentationFormat>
  <Paragraphs>77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Highland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robertsonc</dc:creator>
  <cp:lastModifiedBy>Robertsonc</cp:lastModifiedBy>
  <cp:revision>133</cp:revision>
  <dcterms:created xsi:type="dcterms:W3CDTF">2011-11-18T10:04:18Z</dcterms:created>
  <dcterms:modified xsi:type="dcterms:W3CDTF">2011-11-23T08:38:17Z</dcterms:modified>
</cp:coreProperties>
</file>