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4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285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96" r:id="rId56"/>
    <p:sldId id="266" r:id="rId57"/>
    <p:sldId id="267" r:id="rId58"/>
    <p:sldId id="268" r:id="rId59"/>
    <p:sldId id="269" r:id="rId60"/>
    <p:sldId id="270" r:id="rId61"/>
    <p:sldId id="272" r:id="rId62"/>
    <p:sldId id="273" r:id="rId63"/>
    <p:sldId id="274" r:id="rId64"/>
    <p:sldId id="275" r:id="rId65"/>
    <p:sldId id="276" r:id="rId66"/>
    <p:sldId id="277" r:id="rId67"/>
    <p:sldId id="279" r:id="rId68"/>
    <p:sldId id="280" r:id="rId69"/>
    <p:sldId id="281" r:id="rId70"/>
    <p:sldId id="282" r:id="rId71"/>
    <p:sldId id="283" r:id="rId72"/>
    <p:sldId id="284" r:id="rId73"/>
    <p:sldId id="286" r:id="rId74"/>
    <p:sldId id="287" r:id="rId75"/>
    <p:sldId id="288" r:id="rId76"/>
    <p:sldId id="289" r:id="rId77"/>
    <p:sldId id="290" r:id="rId78"/>
    <p:sldId id="291" r:id="rId79"/>
    <p:sldId id="292" r:id="rId80"/>
    <p:sldId id="293" r:id="rId81"/>
    <p:sldId id="294" r:id="rId82"/>
    <p:sldId id="295" r:id="rId83"/>
    <p:sldId id="297" r:id="rId84"/>
    <p:sldId id="298" r:id="rId85"/>
    <p:sldId id="299" r:id="rId86"/>
    <p:sldId id="300" r:id="rId87"/>
    <p:sldId id="271" r:id="rId88"/>
    <p:sldId id="278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6" autoAdjust="0"/>
    <p:restoredTop sz="94660"/>
  </p:normalViewPr>
  <p:slideViewPr>
    <p:cSldViewPr>
      <p:cViewPr>
        <p:scale>
          <a:sx n="60" d="100"/>
          <a:sy n="60" d="100"/>
        </p:scale>
        <p:origin x="-65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9B7F-6D43-4C8B-8CFF-349F044EB3F7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6AA8-2166-4710-A1CE-7E065B9075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6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6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26369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Graphics KI revision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4509120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Quiz 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3768" y="2492896"/>
            <a:ext cx="6660232" cy="244827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are considered to be a cool colour.:- 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68153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Yellow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3296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Blue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977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Red</a:t>
            </a:r>
            <a:endParaRPr lang="en-GB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4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6" name="Rectangle 15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0" grpId="0"/>
      <p:bldP spid="11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Cool colours are said to:-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722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recede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520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Advance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1683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Contract</a:t>
            </a:r>
            <a:endParaRPr lang="en-GB" sz="3600" b="1" dirty="0"/>
          </a:p>
        </p:txBody>
      </p:sp>
      <p:grpSp>
        <p:nvGrpSpPr>
          <p:cNvPr id="2" name="Group 48"/>
          <p:cNvGrpSpPr/>
          <p:nvPr/>
        </p:nvGrpSpPr>
        <p:grpSpPr>
          <a:xfrm>
            <a:off x="5652120" y="1052736"/>
            <a:ext cx="3079750" cy="4699000"/>
            <a:chOff x="5628744" y="1785677"/>
            <a:chExt cx="3079750" cy="469900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5628744" y="1785677"/>
              <a:ext cx="3079750" cy="4699000"/>
              <a:chOff x="144" y="778"/>
              <a:chExt cx="1940" cy="2960"/>
            </a:xfrm>
          </p:grpSpPr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1146" y="1151"/>
                <a:ext cx="938" cy="1082"/>
              </a:xfrm>
              <a:custGeom>
                <a:avLst/>
                <a:gdLst/>
                <a:ahLst/>
                <a:cxnLst>
                  <a:cxn ang="0">
                    <a:pos x="470" y="1082"/>
                  </a:cxn>
                  <a:cxn ang="0">
                    <a:pos x="938" y="812"/>
                  </a:cxn>
                  <a:cxn ang="0">
                    <a:pos x="470" y="0"/>
                  </a:cxn>
                  <a:cxn ang="0">
                    <a:pos x="0" y="812"/>
                  </a:cxn>
                  <a:cxn ang="0">
                    <a:pos x="470" y="1082"/>
                  </a:cxn>
                </a:cxnLst>
                <a:rect l="0" t="0" r="r" b="b"/>
                <a:pathLst>
                  <a:path w="938" h="1082">
                    <a:moveTo>
                      <a:pt x="470" y="1082"/>
                    </a:moveTo>
                    <a:lnTo>
                      <a:pt x="938" y="812"/>
                    </a:lnTo>
                    <a:lnTo>
                      <a:pt x="470" y="0"/>
                    </a:lnTo>
                    <a:lnTo>
                      <a:pt x="0" y="812"/>
                    </a:lnTo>
                    <a:lnTo>
                      <a:pt x="470" y="108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>
                <a:off x="1246" y="778"/>
                <a:ext cx="748" cy="397"/>
              </a:xfrm>
              <a:custGeom>
                <a:avLst/>
                <a:gdLst/>
                <a:ahLst/>
                <a:cxnLst>
                  <a:cxn ang="0">
                    <a:pos x="674" y="32"/>
                  </a:cxn>
                  <a:cxn ang="0">
                    <a:pos x="601" y="17"/>
                  </a:cxn>
                  <a:cxn ang="0">
                    <a:pos x="526" y="7"/>
                  </a:cxn>
                  <a:cxn ang="0">
                    <a:pos x="449" y="2"/>
                  </a:cxn>
                  <a:cxn ang="0">
                    <a:pos x="374" y="0"/>
                  </a:cxn>
                  <a:cxn ang="0">
                    <a:pos x="299" y="2"/>
                  </a:cxn>
                  <a:cxn ang="0">
                    <a:pos x="222" y="7"/>
                  </a:cxn>
                  <a:cxn ang="0">
                    <a:pos x="147" y="17"/>
                  </a:cxn>
                  <a:cxn ang="0">
                    <a:pos x="74" y="32"/>
                  </a:cxn>
                  <a:cxn ang="0">
                    <a:pos x="0" y="48"/>
                  </a:cxn>
                  <a:cxn ang="0">
                    <a:pos x="94" y="397"/>
                  </a:cxn>
                  <a:cxn ang="0">
                    <a:pos x="155" y="384"/>
                  </a:cxn>
                  <a:cxn ang="0">
                    <a:pos x="217" y="372"/>
                  </a:cxn>
                  <a:cxn ang="0">
                    <a:pos x="280" y="365"/>
                  </a:cxn>
                  <a:cxn ang="0">
                    <a:pos x="341" y="361"/>
                  </a:cxn>
                  <a:cxn ang="0">
                    <a:pos x="407" y="361"/>
                  </a:cxn>
                  <a:cxn ang="0">
                    <a:pos x="468" y="365"/>
                  </a:cxn>
                  <a:cxn ang="0">
                    <a:pos x="531" y="372"/>
                  </a:cxn>
                  <a:cxn ang="0">
                    <a:pos x="593" y="384"/>
                  </a:cxn>
                  <a:cxn ang="0">
                    <a:pos x="654" y="397"/>
                  </a:cxn>
                  <a:cxn ang="0">
                    <a:pos x="748" y="48"/>
                  </a:cxn>
                  <a:cxn ang="0">
                    <a:pos x="674" y="32"/>
                  </a:cxn>
                </a:cxnLst>
                <a:rect l="0" t="0" r="r" b="b"/>
                <a:pathLst>
                  <a:path w="748" h="397">
                    <a:moveTo>
                      <a:pt x="674" y="32"/>
                    </a:moveTo>
                    <a:lnTo>
                      <a:pt x="601" y="17"/>
                    </a:lnTo>
                    <a:lnTo>
                      <a:pt x="526" y="7"/>
                    </a:lnTo>
                    <a:lnTo>
                      <a:pt x="449" y="2"/>
                    </a:lnTo>
                    <a:lnTo>
                      <a:pt x="374" y="0"/>
                    </a:lnTo>
                    <a:lnTo>
                      <a:pt x="299" y="2"/>
                    </a:lnTo>
                    <a:lnTo>
                      <a:pt x="222" y="7"/>
                    </a:lnTo>
                    <a:lnTo>
                      <a:pt x="147" y="17"/>
                    </a:lnTo>
                    <a:lnTo>
                      <a:pt x="74" y="32"/>
                    </a:lnTo>
                    <a:lnTo>
                      <a:pt x="0" y="48"/>
                    </a:lnTo>
                    <a:lnTo>
                      <a:pt x="94" y="397"/>
                    </a:lnTo>
                    <a:lnTo>
                      <a:pt x="155" y="384"/>
                    </a:lnTo>
                    <a:lnTo>
                      <a:pt x="217" y="372"/>
                    </a:lnTo>
                    <a:lnTo>
                      <a:pt x="280" y="365"/>
                    </a:lnTo>
                    <a:lnTo>
                      <a:pt x="341" y="361"/>
                    </a:lnTo>
                    <a:lnTo>
                      <a:pt x="407" y="361"/>
                    </a:lnTo>
                    <a:lnTo>
                      <a:pt x="468" y="365"/>
                    </a:lnTo>
                    <a:lnTo>
                      <a:pt x="531" y="372"/>
                    </a:lnTo>
                    <a:lnTo>
                      <a:pt x="593" y="384"/>
                    </a:lnTo>
                    <a:lnTo>
                      <a:pt x="654" y="397"/>
                    </a:lnTo>
                    <a:lnTo>
                      <a:pt x="748" y="48"/>
                    </a:lnTo>
                    <a:lnTo>
                      <a:pt x="674" y="3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1" name="Picture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8" y="3321"/>
                <a:ext cx="768" cy="41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56"/>
              <p:cNvGrpSpPr>
                <a:grpSpLocks/>
              </p:cNvGrpSpPr>
              <p:nvPr/>
            </p:nvGrpSpPr>
            <p:grpSpPr bwMode="auto">
              <a:xfrm>
                <a:off x="144" y="820"/>
                <a:ext cx="1204" cy="2862"/>
                <a:chOff x="144" y="820"/>
                <a:chExt cx="1204" cy="2862"/>
              </a:xfrm>
            </p:grpSpPr>
            <p:pic>
              <p:nvPicPr>
                <p:cNvPr id="36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92" y="1205"/>
                  <a:ext cx="649" cy="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1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6" y="820"/>
                  <a:ext cx="760" cy="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" name="Picture 1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0" y="2537"/>
                  <a:ext cx="649" cy="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2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88" y="3033"/>
                  <a:ext cx="760" cy="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2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4" y="1865"/>
                  <a:ext cx="417" cy="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 rot="14077877">
              <a:off x="5685100" y="5002746"/>
              <a:ext cx="1074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Blue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7413094" y="596080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Violet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 rot="17737587">
              <a:off x="5584294" y="291280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Green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 rot="1675152">
              <a:off x="6619344" y="5579802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violet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 rot="16058492">
              <a:off x="5584294" y="3827202"/>
              <a:ext cx="730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green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 rot="19662964">
              <a:off x="6498694" y="2074602"/>
              <a:ext cx="933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 dirty="0">
                  <a:solidFill>
                    <a:schemeClr val="tx1"/>
                  </a:solidFill>
                </a:rPr>
                <a:t>Yellow-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 dirty="0">
                  <a:solidFill>
                    <a:schemeClr val="tx1"/>
                  </a:solidFill>
                </a:rPr>
                <a:t>green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2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4" name="Rectangle 33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8" grpId="0"/>
      <p:bldP spid="4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tertiary colour is produced when:-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3935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Black is added to a colour.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0415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White is added to a colour.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689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primary and secondary colour are     </a:t>
            </a:r>
          </a:p>
          <a:p>
            <a:r>
              <a:rPr lang="en-GB" sz="3600" b="1" dirty="0" smtClean="0"/>
              <a:t>    mixed together.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3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5" name="Rectangle 14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7281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is a secondary colour.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9249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Yellow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Green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2210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Yellow - orange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64088" y="2808312"/>
            <a:ext cx="3779912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64088" y="3456384"/>
            <a:ext cx="3779912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64088" y="4104456"/>
            <a:ext cx="3779912" cy="57606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the following symbol on an orthographic drawing mean?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No entry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Radius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Diameter</a:t>
            </a:r>
            <a:endParaRPr lang="en-GB" sz="3600" b="1" dirty="0"/>
          </a:p>
        </p:txBody>
      </p:sp>
      <p:grpSp>
        <p:nvGrpSpPr>
          <p:cNvPr id="2" name="Group 15"/>
          <p:cNvGrpSpPr/>
          <p:nvPr/>
        </p:nvGrpSpPr>
        <p:grpSpPr>
          <a:xfrm>
            <a:off x="5724128" y="2636912"/>
            <a:ext cx="2160240" cy="2160240"/>
            <a:chOff x="7236296" y="2924944"/>
            <a:chExt cx="1080120" cy="1080120"/>
          </a:xfrm>
        </p:grpSpPr>
        <p:sp>
          <p:nvSpPr>
            <p:cNvPr id="13" name="Oval 12"/>
            <p:cNvSpPr/>
            <p:nvPr/>
          </p:nvSpPr>
          <p:spPr>
            <a:xfrm>
              <a:off x="7236296" y="2924944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7236296" y="2924944"/>
              <a:ext cx="1080120" cy="1080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9" name="Rectangle 1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sink?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60952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18434" name="Picture 2" descr="http://www.ikea.com/gb/en/images/products/domsjo-sink-bowl-white__73319_PE189949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4032448" cy="4032448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1547664" y="2420888"/>
            <a:ext cx="1008112" cy="930937"/>
            <a:chOff x="1331640" y="3284984"/>
            <a:chExt cx="1152128" cy="1063928"/>
          </a:xfrm>
        </p:grpSpPr>
        <p:sp>
          <p:nvSpPr>
            <p:cNvPr id="14" name="Rectangle 13"/>
            <p:cNvSpPr/>
            <p:nvPr/>
          </p:nvSpPr>
          <p:spPr>
            <a:xfrm>
              <a:off x="1331640" y="3284984"/>
              <a:ext cx="1152128" cy="1063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9692" y="3708936"/>
              <a:ext cx="216024" cy="2160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547664" y="3789040"/>
            <a:ext cx="1224136" cy="792088"/>
            <a:chOff x="1331640" y="4509121"/>
            <a:chExt cx="1224136" cy="792088"/>
          </a:xfrm>
        </p:grpSpPr>
        <p:sp>
          <p:nvSpPr>
            <p:cNvPr id="19" name="Rectangle 18"/>
            <p:cNvSpPr/>
            <p:nvPr/>
          </p:nvSpPr>
          <p:spPr>
            <a:xfrm>
              <a:off x="1331640" y="4509121"/>
              <a:ext cx="1224136" cy="7920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849198" y="4581128"/>
              <a:ext cx="189021" cy="1890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1547664" y="4941168"/>
            <a:ext cx="864096" cy="864096"/>
            <a:chOff x="1331640" y="5661248"/>
            <a:chExt cx="864096" cy="864096"/>
          </a:xfrm>
        </p:grpSpPr>
        <p:sp>
          <p:nvSpPr>
            <p:cNvPr id="26" name="Rectangle 25"/>
            <p:cNvSpPr/>
            <p:nvPr/>
          </p:nvSpPr>
          <p:spPr>
            <a:xfrm>
              <a:off x="1331640" y="5661248"/>
              <a:ext cx="864096" cy="8640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403648" y="6237312"/>
              <a:ext cx="189021" cy="1890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9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1" name="Rectangle 30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radiator?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8255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770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22920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25602" name="Picture 2" descr="http://www.apexplumbinglincoln.co.uk/images/radi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3810000" cy="318135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1259632" y="3068960"/>
            <a:ext cx="2520280" cy="210857"/>
            <a:chOff x="1043608" y="3429000"/>
            <a:chExt cx="2520280" cy="210857"/>
          </a:xfrm>
        </p:grpSpPr>
        <p:sp>
          <p:nvSpPr>
            <p:cNvPr id="14" name="Rectangle 13"/>
            <p:cNvSpPr/>
            <p:nvPr/>
          </p:nvSpPr>
          <p:spPr>
            <a:xfrm>
              <a:off x="1439652" y="3429000"/>
              <a:ext cx="1728192" cy="21085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043608" y="3530553"/>
              <a:ext cx="252028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/>
          <p:nvPr/>
        </p:nvGrpSpPr>
        <p:grpSpPr>
          <a:xfrm>
            <a:off x="1259632" y="4293096"/>
            <a:ext cx="2520280" cy="210857"/>
            <a:chOff x="1259632" y="4653136"/>
            <a:chExt cx="2520280" cy="210857"/>
          </a:xfrm>
        </p:grpSpPr>
        <p:sp>
          <p:nvSpPr>
            <p:cNvPr id="30" name="Rectangle 29"/>
            <p:cNvSpPr/>
            <p:nvPr/>
          </p:nvSpPr>
          <p:spPr>
            <a:xfrm>
              <a:off x="1655676" y="4653136"/>
              <a:ext cx="1728192" cy="2108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3383868" y="4756626"/>
              <a:ext cx="396044" cy="3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259632" y="4756626"/>
              <a:ext cx="396044" cy="3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9"/>
          <p:cNvGrpSpPr/>
          <p:nvPr/>
        </p:nvGrpSpPr>
        <p:grpSpPr>
          <a:xfrm>
            <a:off x="1259632" y="5373216"/>
            <a:ext cx="2592288" cy="288032"/>
            <a:chOff x="1259632" y="5733256"/>
            <a:chExt cx="2592288" cy="28803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259632" y="5877272"/>
              <a:ext cx="36004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19672" y="5733256"/>
              <a:ext cx="144016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763688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2051720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339752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627784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915816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203848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733256"/>
              <a:ext cx="36004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2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5" name="Rectangle 34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8" grpId="0"/>
      <p:bldP spid="38" grpId="1"/>
      <p:bldP spid="39" grpId="0"/>
      <p:bldP spid="39" grpId="1"/>
      <p:bldP spid="41" grpId="0"/>
      <p:bldP spid="41" grpId="1"/>
      <p:bldP spid="44" grpId="0"/>
      <p:bldP spid="44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Lamp?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60952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26626" name="Picture 2" descr="http://stuartmillerdesign.co.uk/Assets/Images/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27984" y="1916832"/>
            <a:ext cx="2088232" cy="3740118"/>
          </a:xfrm>
          <a:prstGeom prst="rect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1649499" y="2348880"/>
            <a:ext cx="1080120" cy="1080120"/>
            <a:chOff x="1547664" y="2996952"/>
            <a:chExt cx="1224136" cy="1224136"/>
          </a:xfrm>
        </p:grpSpPr>
        <p:sp>
          <p:nvSpPr>
            <p:cNvPr id="29" name="Oval 28"/>
            <p:cNvSpPr/>
            <p:nvPr/>
          </p:nvSpPr>
          <p:spPr>
            <a:xfrm>
              <a:off x="1547664" y="2996952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>
              <a:stCxn id="29" idx="2"/>
              <a:endCxn id="29" idx="6"/>
            </p:cNvCxnSpPr>
            <p:nvPr/>
          </p:nvCxnSpPr>
          <p:spPr>
            <a:xfrm rot="108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0"/>
              <a:endCxn id="29" idx="4"/>
            </p:cNvCxnSpPr>
            <p:nvPr/>
          </p:nvCxnSpPr>
          <p:spPr>
            <a:xfrm rot="162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3"/>
          <p:cNvGrpSpPr/>
          <p:nvPr/>
        </p:nvGrpSpPr>
        <p:grpSpPr>
          <a:xfrm rot="2700000">
            <a:off x="1627348" y="3652700"/>
            <a:ext cx="1080120" cy="1080120"/>
            <a:chOff x="1547664" y="2996952"/>
            <a:chExt cx="1224136" cy="1224136"/>
          </a:xfrm>
        </p:grpSpPr>
        <p:sp>
          <p:nvSpPr>
            <p:cNvPr id="50" name="Oval 49"/>
            <p:cNvSpPr/>
            <p:nvPr/>
          </p:nvSpPr>
          <p:spPr>
            <a:xfrm>
              <a:off x="1547664" y="2996952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>
              <a:stCxn id="50" idx="2"/>
              <a:endCxn id="50" idx="6"/>
            </p:cNvCxnSpPr>
            <p:nvPr/>
          </p:nvCxnSpPr>
          <p:spPr>
            <a:xfrm rot="108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0"/>
              <a:endCxn id="50" idx="4"/>
            </p:cNvCxnSpPr>
            <p:nvPr/>
          </p:nvCxnSpPr>
          <p:spPr>
            <a:xfrm rot="162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1"/>
          <p:cNvGrpSpPr/>
          <p:nvPr/>
        </p:nvGrpSpPr>
        <p:grpSpPr>
          <a:xfrm>
            <a:off x="1619672" y="5013176"/>
            <a:ext cx="1080120" cy="1080120"/>
            <a:chOff x="1513159" y="5554735"/>
            <a:chExt cx="1224136" cy="1224136"/>
          </a:xfrm>
        </p:grpSpPr>
        <p:sp>
          <p:nvSpPr>
            <p:cNvPr id="54" name="Oval 53"/>
            <p:cNvSpPr/>
            <p:nvPr/>
          </p:nvSpPr>
          <p:spPr>
            <a:xfrm rot="2700000">
              <a:off x="1513159" y="5554735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>
              <a:stCxn id="54" idx="0"/>
              <a:endCxn id="54" idx="4"/>
            </p:cNvCxnSpPr>
            <p:nvPr/>
          </p:nvCxnSpPr>
          <p:spPr>
            <a:xfrm rot="18900000" flipH="1">
              <a:off x="1513159" y="6166803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4" idx="0"/>
              <a:endCxn id="54" idx="2"/>
            </p:cNvCxnSpPr>
            <p:nvPr/>
          </p:nvCxnSpPr>
          <p:spPr>
            <a:xfrm flipH="1">
              <a:off x="1692430" y="5734006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4" idx="6"/>
              <a:endCxn id="54" idx="0"/>
            </p:cNvCxnSpPr>
            <p:nvPr/>
          </p:nvCxnSpPr>
          <p:spPr>
            <a:xfrm rot="5400000" flipH="1">
              <a:off x="2125227" y="6166803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0" name="Rectangle 2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2" grpId="0"/>
      <p:bldP spid="32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switch?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60952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22920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grpSp>
        <p:nvGrpSpPr>
          <p:cNvPr id="2" name="Group 27"/>
          <p:cNvGrpSpPr/>
          <p:nvPr/>
        </p:nvGrpSpPr>
        <p:grpSpPr>
          <a:xfrm>
            <a:off x="1721507" y="2348880"/>
            <a:ext cx="1080120" cy="1080120"/>
            <a:chOff x="1721507" y="2924944"/>
            <a:chExt cx="1080120" cy="1080120"/>
          </a:xfrm>
        </p:grpSpPr>
        <p:sp>
          <p:nvSpPr>
            <p:cNvPr id="29" name="Oval 28"/>
            <p:cNvSpPr/>
            <p:nvPr/>
          </p:nvSpPr>
          <p:spPr>
            <a:xfrm>
              <a:off x="1721507" y="2924944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stCxn id="29" idx="7"/>
            </p:cNvCxnSpPr>
            <p:nvPr/>
          </p:nvCxnSpPr>
          <p:spPr>
            <a:xfrm rot="16200000" flipH="1" flipV="1">
              <a:off x="2246654" y="3104214"/>
              <a:ext cx="417884" cy="3757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0" name="Picture 2" descr="http://www.1stopelectrics.com/image/product/xdn7s/1/intermediate_10_amp_switch_dimension_screwless_satin_chrome_with_polished_chrome_insert_for_3_way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038506" cy="3082703"/>
          </a:xfrm>
          <a:prstGeom prst="rect">
            <a:avLst/>
          </a:prstGeom>
          <a:noFill/>
        </p:spPr>
      </p:pic>
      <p:grpSp>
        <p:nvGrpSpPr>
          <p:cNvPr id="3" name="Group 35"/>
          <p:cNvGrpSpPr/>
          <p:nvPr/>
        </p:nvGrpSpPr>
        <p:grpSpPr>
          <a:xfrm>
            <a:off x="1691680" y="3356992"/>
            <a:ext cx="1296144" cy="1368152"/>
            <a:chOff x="1691680" y="4005064"/>
            <a:chExt cx="1296144" cy="1368152"/>
          </a:xfrm>
        </p:grpSpPr>
        <p:sp>
          <p:nvSpPr>
            <p:cNvPr id="31" name="Oval 30"/>
            <p:cNvSpPr/>
            <p:nvPr/>
          </p:nvSpPr>
          <p:spPr>
            <a:xfrm>
              <a:off x="1691680" y="4293096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1" idx="7"/>
            </p:cNvCxnSpPr>
            <p:nvPr/>
          </p:nvCxnSpPr>
          <p:spPr>
            <a:xfrm rot="5400000" flipH="1" flipV="1">
              <a:off x="2577616" y="4041068"/>
              <a:ext cx="446212" cy="374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3"/>
          <p:cNvGrpSpPr/>
          <p:nvPr/>
        </p:nvGrpSpPr>
        <p:grpSpPr>
          <a:xfrm>
            <a:off x="1403648" y="4941168"/>
            <a:ext cx="1656184" cy="1080120"/>
            <a:chOff x="1619672" y="5517232"/>
            <a:chExt cx="1656184" cy="1080120"/>
          </a:xfrm>
        </p:grpSpPr>
        <p:sp>
          <p:nvSpPr>
            <p:cNvPr id="38" name="Oval 37"/>
            <p:cNvSpPr/>
            <p:nvPr/>
          </p:nvSpPr>
          <p:spPr>
            <a:xfrm>
              <a:off x="1691680" y="5517232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771800" y="6093296"/>
              <a:ext cx="504056" cy="14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619672" y="5517232"/>
              <a:ext cx="64807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8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0" name="Rectangle 1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41" grpId="0"/>
      <p:bldP spid="4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window?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6490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884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1845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28674" name="Picture 2" descr="http://maryt.files.wordpress.com/2008/07/superstock_143-322bbeach-beckoning-through-open-window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864" y="2492896"/>
            <a:ext cx="5034136" cy="3672408"/>
          </a:xfrm>
          <a:prstGeom prst="rect">
            <a:avLst/>
          </a:prstGeom>
          <a:noFill/>
        </p:spPr>
      </p:pic>
      <p:grpSp>
        <p:nvGrpSpPr>
          <p:cNvPr id="2" name="Group 35"/>
          <p:cNvGrpSpPr/>
          <p:nvPr/>
        </p:nvGrpSpPr>
        <p:grpSpPr>
          <a:xfrm>
            <a:off x="899592" y="2664296"/>
            <a:ext cx="3240360" cy="504056"/>
            <a:chOff x="899592" y="3284984"/>
            <a:chExt cx="3240360" cy="504056"/>
          </a:xfrm>
        </p:grpSpPr>
        <p:sp>
          <p:nvSpPr>
            <p:cNvPr id="22" name="Rectangle 21"/>
            <p:cNvSpPr/>
            <p:nvPr/>
          </p:nvSpPr>
          <p:spPr>
            <a:xfrm>
              <a:off x="899592" y="3284984"/>
              <a:ext cx="3240360" cy="5040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1007604" y="3537012"/>
              <a:ext cx="504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527884" y="3537012"/>
              <a:ext cx="504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59632" y="3429000"/>
              <a:ext cx="2520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59632" y="3645024"/>
              <a:ext cx="2520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6"/>
          <p:cNvGrpSpPr/>
          <p:nvPr/>
        </p:nvGrpSpPr>
        <p:grpSpPr>
          <a:xfrm>
            <a:off x="899592" y="3960440"/>
            <a:ext cx="3240360" cy="504056"/>
            <a:chOff x="899592" y="4581128"/>
            <a:chExt cx="3240360" cy="504056"/>
          </a:xfrm>
        </p:grpSpPr>
        <p:grpSp>
          <p:nvGrpSpPr>
            <p:cNvPr id="4" name="Group 36"/>
            <p:cNvGrpSpPr/>
            <p:nvPr/>
          </p:nvGrpSpPr>
          <p:grpSpPr>
            <a:xfrm>
              <a:off x="899592" y="4581128"/>
              <a:ext cx="3240360" cy="504056"/>
              <a:chOff x="899592" y="3284984"/>
              <a:chExt cx="3240360" cy="50405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899592" y="3284984"/>
                <a:ext cx="3240360" cy="5040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1007604" y="3537012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527884" y="3537012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259632" y="3429000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259632" y="3645024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1259632" y="4725144"/>
              <a:ext cx="2520280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99592" y="4824536"/>
            <a:ext cx="3018525" cy="2304256"/>
            <a:chOff x="1699631" y="5301208"/>
            <a:chExt cx="1792249" cy="1368152"/>
          </a:xfrm>
        </p:grpSpPr>
        <p:sp>
          <p:nvSpPr>
            <p:cNvPr id="48" name="Oval 47"/>
            <p:cNvSpPr/>
            <p:nvPr/>
          </p:nvSpPr>
          <p:spPr>
            <a:xfrm>
              <a:off x="1763688" y="5373216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>
              <a:stCxn id="48" idx="0"/>
              <a:endCxn id="48" idx="4"/>
            </p:cNvCxnSpPr>
            <p:nvPr/>
          </p:nvCxnSpPr>
          <p:spPr>
            <a:xfrm rot="16200000" flipH="1">
              <a:off x="1763688" y="5985284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6"/>
            </p:cNvCxnSpPr>
            <p:nvPr/>
          </p:nvCxnSpPr>
          <p:spPr>
            <a:xfrm flipH="1" flipV="1">
              <a:off x="1956021" y="5971430"/>
              <a:ext cx="1031803" cy="138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699631" y="5301208"/>
              <a:ext cx="64807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2483768" y="5645346"/>
              <a:ext cx="64807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4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8" name="Rectangle 3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0" grpId="0"/>
      <p:bldP spid="40" grpId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63" grpId="0"/>
      <p:bldP spid="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41 Multiple choice Questions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65104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Mark Each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5670"/>
            <a:ext cx="9144000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 seconds per question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used to indicate north?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68153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050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30120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30722" name="Picture 2" descr="http://www.channelmogo.org/assets/gallery/Purchased%20photography/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3810000" cy="2857500"/>
          </a:xfrm>
          <a:prstGeom prst="rect">
            <a:avLst/>
          </a:prstGeom>
          <a:noFill/>
        </p:spPr>
      </p:pic>
      <p:grpSp>
        <p:nvGrpSpPr>
          <p:cNvPr id="2" name="Group 31"/>
          <p:cNvGrpSpPr/>
          <p:nvPr/>
        </p:nvGrpSpPr>
        <p:grpSpPr>
          <a:xfrm>
            <a:off x="1619672" y="3861048"/>
            <a:ext cx="1080120" cy="1080120"/>
            <a:chOff x="1513159" y="5554735"/>
            <a:chExt cx="1224136" cy="1224136"/>
          </a:xfrm>
        </p:grpSpPr>
        <p:sp>
          <p:nvSpPr>
            <p:cNvPr id="35" name="Oval 34"/>
            <p:cNvSpPr/>
            <p:nvPr/>
          </p:nvSpPr>
          <p:spPr>
            <a:xfrm rot="2700000">
              <a:off x="1513159" y="5554735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0"/>
              <a:endCxn id="35" idx="4"/>
            </p:cNvCxnSpPr>
            <p:nvPr/>
          </p:nvCxnSpPr>
          <p:spPr>
            <a:xfrm rot="18900000" flipH="1">
              <a:off x="1513159" y="6166803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  <a:endCxn id="35" idx="2"/>
            </p:cNvCxnSpPr>
            <p:nvPr/>
          </p:nvCxnSpPr>
          <p:spPr>
            <a:xfrm flipH="1">
              <a:off x="1692430" y="5734006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6"/>
              <a:endCxn id="35" idx="0"/>
            </p:cNvCxnSpPr>
            <p:nvPr/>
          </p:nvCxnSpPr>
          <p:spPr>
            <a:xfrm rot="5400000" flipH="1">
              <a:off x="2125227" y="6166803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3"/>
          <p:cNvGrpSpPr/>
          <p:nvPr/>
        </p:nvGrpSpPr>
        <p:grpSpPr>
          <a:xfrm>
            <a:off x="1619672" y="2564904"/>
            <a:ext cx="1080120" cy="1080120"/>
            <a:chOff x="1619672" y="3068960"/>
            <a:chExt cx="1080120" cy="1080120"/>
          </a:xfrm>
        </p:grpSpPr>
        <p:sp>
          <p:nvSpPr>
            <p:cNvPr id="40" name="Oval 39"/>
            <p:cNvSpPr/>
            <p:nvPr/>
          </p:nvSpPr>
          <p:spPr>
            <a:xfrm rot="2700000">
              <a:off x="1619672" y="3068960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>
              <a:stCxn id="40" idx="0"/>
              <a:endCxn id="40" idx="4"/>
            </p:cNvCxnSpPr>
            <p:nvPr/>
          </p:nvCxnSpPr>
          <p:spPr>
            <a:xfrm rot="18900000" flipH="1">
              <a:off x="1619672" y="3609020"/>
              <a:ext cx="10801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0"/>
            </p:cNvCxnSpPr>
            <p:nvPr/>
          </p:nvCxnSpPr>
          <p:spPr>
            <a:xfrm flipH="1">
              <a:off x="2195736" y="3227140"/>
              <a:ext cx="345876" cy="57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0" idx="0"/>
            </p:cNvCxnSpPr>
            <p:nvPr/>
          </p:nvCxnSpPr>
          <p:spPr>
            <a:xfrm rot="5400000" flipH="1" flipV="1">
              <a:off x="2375757" y="3335153"/>
              <a:ext cx="273868" cy="57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5"/>
          <p:cNvGrpSpPr/>
          <p:nvPr/>
        </p:nvGrpSpPr>
        <p:grpSpPr>
          <a:xfrm>
            <a:off x="1619672" y="5085184"/>
            <a:ext cx="1080120" cy="1080120"/>
            <a:chOff x="1619672" y="5517232"/>
            <a:chExt cx="1080120" cy="1080120"/>
          </a:xfrm>
        </p:grpSpPr>
        <p:grpSp>
          <p:nvGrpSpPr>
            <p:cNvPr id="5" name="Group 54"/>
            <p:cNvGrpSpPr/>
            <p:nvPr/>
          </p:nvGrpSpPr>
          <p:grpSpPr>
            <a:xfrm>
              <a:off x="1619672" y="5517232"/>
              <a:ext cx="1080120" cy="1080120"/>
              <a:chOff x="1513159" y="5554735"/>
              <a:chExt cx="1224136" cy="1224136"/>
            </a:xfrm>
          </p:grpSpPr>
          <p:sp>
            <p:nvSpPr>
              <p:cNvPr id="56" name="Oval 55"/>
              <p:cNvSpPr/>
              <p:nvPr/>
            </p:nvSpPr>
            <p:spPr>
              <a:xfrm rot="2700000">
                <a:off x="1513159" y="5554735"/>
                <a:ext cx="1224136" cy="122413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>
                <a:stCxn id="63" idx="3"/>
                <a:endCxn id="56" idx="5"/>
              </p:cNvCxnSpPr>
              <p:nvPr/>
            </p:nvCxnSpPr>
            <p:spPr>
              <a:xfrm rot="5400000">
                <a:off x="1717182" y="6370826"/>
                <a:ext cx="8160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Isosceles Triangle 62"/>
            <p:cNvSpPr/>
            <p:nvPr/>
          </p:nvSpPr>
          <p:spPr>
            <a:xfrm>
              <a:off x="2015716" y="5517232"/>
              <a:ext cx="288032" cy="36004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9" name="Rectangle 2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1" grpId="0"/>
      <p:bldP spid="31" grpId="1"/>
      <p:bldP spid="33" grpId="0"/>
      <p:bldP spid="33" grpId="1"/>
      <p:bldP spid="34" grpId="0"/>
      <p:bldP spid="34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a bath?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3752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31746" name="Picture 2" descr="http://www.abstractbathrooms.co.uk/images/classic_double_end_roll_top_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072" y="2060848"/>
            <a:ext cx="4685928" cy="3246680"/>
          </a:xfrm>
          <a:prstGeom prst="rect">
            <a:avLst/>
          </a:prstGeom>
          <a:noFill/>
        </p:spPr>
      </p:pic>
      <p:grpSp>
        <p:nvGrpSpPr>
          <p:cNvPr id="2" name="Group 29"/>
          <p:cNvGrpSpPr/>
          <p:nvPr/>
        </p:nvGrpSpPr>
        <p:grpSpPr>
          <a:xfrm>
            <a:off x="1415648" y="4941168"/>
            <a:ext cx="2688299" cy="1008112"/>
            <a:chOff x="1223628" y="5589240"/>
            <a:chExt cx="2880320" cy="1080120"/>
          </a:xfrm>
        </p:grpSpPr>
        <p:sp>
          <p:nvSpPr>
            <p:cNvPr id="27" name="Rectangle 26"/>
            <p:cNvSpPr/>
            <p:nvPr/>
          </p:nvSpPr>
          <p:spPr>
            <a:xfrm>
              <a:off x="1223628" y="5589240"/>
              <a:ext cx="2880320" cy="10801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636" y="5669868"/>
              <a:ext cx="2736305" cy="918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707904" y="6021288"/>
              <a:ext cx="216024" cy="2160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1403648" y="2492896"/>
            <a:ext cx="2688299" cy="1008112"/>
            <a:chOff x="1403648" y="7317432"/>
            <a:chExt cx="2688299" cy="1008112"/>
          </a:xfrm>
        </p:grpSpPr>
        <p:sp>
          <p:nvSpPr>
            <p:cNvPr id="41" name="Rectangle 40"/>
            <p:cNvSpPr/>
            <p:nvPr/>
          </p:nvSpPr>
          <p:spPr>
            <a:xfrm>
              <a:off x="1403648" y="7317432"/>
              <a:ext cx="2688299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70855" y="7392685"/>
              <a:ext cx="2553885" cy="8576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722306" y="7720677"/>
              <a:ext cx="201622" cy="2016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1403648" y="3717032"/>
            <a:ext cx="2736304" cy="1008112"/>
            <a:chOff x="1403648" y="4365104"/>
            <a:chExt cx="2664296" cy="1008112"/>
          </a:xfrm>
        </p:grpSpPr>
        <p:sp>
          <p:nvSpPr>
            <p:cNvPr id="45" name="Rounded Rectangle 44"/>
            <p:cNvSpPr/>
            <p:nvPr/>
          </p:nvSpPr>
          <p:spPr>
            <a:xfrm>
              <a:off x="1403648" y="4365104"/>
              <a:ext cx="2664296" cy="10081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3707904" y="476114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9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1" name="Rectangle 20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pic>
        <p:nvPicPr>
          <p:cNvPr id="32770" name="Picture 2" descr="http://www.qvsdirect.com/images/D/single_socket_switched_det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1296144" cy="1296144"/>
          </a:xfrm>
          <a:prstGeom prst="rect">
            <a:avLst/>
          </a:prstGeom>
          <a:noFill/>
        </p:spPr>
      </p:pic>
      <p:pic>
        <p:nvPicPr>
          <p:cNvPr id="32772" name="Picture 4" descr="http://www.housetohome.co.uk/imageBank/w/WHITE-L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1296144" cy="129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7321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32774" name="Picture 6" descr="http://www.provokateur.com/news/wp-content/uploads/2009/07/tap-with-dr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19653"/>
          <a:stretch>
            <a:fillRect/>
          </a:stretch>
        </p:blipFill>
        <p:spPr bwMode="auto">
          <a:xfrm flipH="1">
            <a:off x="3677865" y="4437112"/>
            <a:ext cx="1788269" cy="1926905"/>
          </a:xfrm>
          <a:prstGeom prst="rect">
            <a:avLst/>
          </a:prstGeom>
          <a:noFill/>
        </p:spPr>
      </p:pic>
      <p:grpSp>
        <p:nvGrpSpPr>
          <p:cNvPr id="2" name="Group 31"/>
          <p:cNvGrpSpPr/>
          <p:nvPr/>
        </p:nvGrpSpPr>
        <p:grpSpPr>
          <a:xfrm>
            <a:off x="6228184" y="2132856"/>
            <a:ext cx="4320480" cy="3528392"/>
            <a:chOff x="6660232" y="2348880"/>
            <a:chExt cx="4320480" cy="3528392"/>
          </a:xfrm>
        </p:grpSpPr>
        <p:sp>
          <p:nvSpPr>
            <p:cNvPr id="19" name="Oval 18"/>
            <p:cNvSpPr/>
            <p:nvPr/>
          </p:nvSpPr>
          <p:spPr>
            <a:xfrm>
              <a:off x="7919864" y="2492896"/>
              <a:ext cx="2448272" cy="2448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9" idx="2"/>
            </p:cNvCxnSpPr>
            <p:nvPr/>
          </p:nvCxnSpPr>
          <p:spPr>
            <a:xfrm rot="10800000">
              <a:off x="6660232" y="3717032"/>
              <a:ext cx="12596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144000" y="2348880"/>
              <a:ext cx="1836712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3568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Socket</a:t>
            </a:r>
            <a:endParaRPr lang="en-GB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342900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lamp</a:t>
            </a:r>
            <a:endParaRPr lang="en-GB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5576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tap</a:t>
            </a:r>
            <a:endParaRPr lang="en-GB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9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1" name="Rectangle 30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  <p:bldP spid="28" grpId="0"/>
      <p:bldP spid="29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4690339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050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28"/>
          <p:cNvGrpSpPr/>
          <p:nvPr/>
        </p:nvGrpSpPr>
        <p:grpSpPr>
          <a:xfrm>
            <a:off x="5004048" y="1844824"/>
            <a:ext cx="3600400" cy="1533504"/>
            <a:chOff x="4788024" y="2348880"/>
            <a:chExt cx="3888432" cy="1656184"/>
          </a:xfrm>
        </p:grpSpPr>
        <p:sp>
          <p:nvSpPr>
            <p:cNvPr id="17" name="Rectangle 16"/>
            <p:cNvSpPr/>
            <p:nvPr/>
          </p:nvSpPr>
          <p:spPr>
            <a:xfrm>
              <a:off x="4788024" y="2348880"/>
              <a:ext cx="3888432" cy="16561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4048" y="2492896"/>
              <a:ext cx="1296144" cy="1368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444208" y="3861048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44208" y="2492896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44208" y="2948947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44208" y="3404998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148064" y="3051544"/>
              <a:ext cx="216024" cy="2160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794" name="Picture 2" descr="http://www.stainlesskitchensink.net/stainlesskitchensin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9" t="17740" r="7207" b="29041"/>
          <a:stretch>
            <a:fillRect/>
          </a:stretch>
        </p:blipFill>
        <p:spPr bwMode="auto">
          <a:xfrm>
            <a:off x="4283968" y="3501008"/>
            <a:ext cx="3672408" cy="2170059"/>
          </a:xfrm>
          <a:prstGeom prst="rect">
            <a:avLst/>
          </a:prstGeom>
          <a:noFill/>
        </p:spPr>
      </p:pic>
      <p:pic>
        <p:nvPicPr>
          <p:cNvPr id="33796" name="Picture 4" descr="http://www.dotcombathrooms.com/ProdImages/Matki%20New%20Fineline%20Shower%20Tra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56" y="3717032"/>
            <a:ext cx="2501931" cy="1815281"/>
          </a:xfrm>
          <a:prstGeom prst="rect">
            <a:avLst/>
          </a:prstGeom>
          <a:noFill/>
        </p:spPr>
      </p:pic>
      <p:pic>
        <p:nvPicPr>
          <p:cNvPr id="33798" name="Picture 6" descr="http://s.taps4less.com/PI/SM-CU10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0" y="1484784"/>
            <a:ext cx="3514152" cy="1493516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0" y="2924944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Sink with L/H Drainer.</a:t>
            </a:r>
            <a:endParaRPr lang="en-GB" sz="3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0040" y="54915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Shower tray.</a:t>
            </a:r>
            <a:endParaRPr lang="en-GB" sz="3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79912" y="5517232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Sink with R/H Drainer.</a:t>
            </a:r>
            <a:endParaRPr lang="en-GB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1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3" name="Rectangle 32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62" grpId="0"/>
      <p:bldP spid="63" grpId="0"/>
      <p:bldP spid="6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9424" y="393305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30"/>
          <p:cNvGrpSpPr/>
          <p:nvPr/>
        </p:nvGrpSpPr>
        <p:grpSpPr>
          <a:xfrm>
            <a:off x="7092280" y="2276872"/>
            <a:ext cx="1296144" cy="2232248"/>
            <a:chOff x="6444208" y="2420888"/>
            <a:chExt cx="1296144" cy="2232248"/>
          </a:xfrm>
        </p:grpSpPr>
        <p:sp>
          <p:nvSpPr>
            <p:cNvPr id="26" name="Rectangle 25"/>
            <p:cNvSpPr/>
            <p:nvPr/>
          </p:nvSpPr>
          <p:spPr>
            <a:xfrm>
              <a:off x="6444208" y="2420888"/>
              <a:ext cx="1296144" cy="223224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444208" y="3068960"/>
              <a:ext cx="12961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8" name="Picture 2" descr="http://www.dimensionsguide.com/wp-content/uploads/2010/02/Mini-F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3717032"/>
            <a:ext cx="2225129" cy="2154576"/>
          </a:xfrm>
          <a:prstGeom prst="rect">
            <a:avLst/>
          </a:prstGeom>
          <a:noFill/>
        </p:spPr>
      </p:pic>
      <p:pic>
        <p:nvPicPr>
          <p:cNvPr id="34820" name="Picture 4" descr="http://gadgetophilia.com/wp-content/uploads/2009/03/compact-microwave-oven-panasonic-nn-e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" y="1628800"/>
            <a:ext cx="2681341" cy="1964953"/>
          </a:xfrm>
          <a:prstGeom prst="rect">
            <a:avLst/>
          </a:prstGeom>
          <a:noFill/>
        </p:spPr>
      </p:pic>
      <p:pic>
        <p:nvPicPr>
          <p:cNvPr id="34822" name="Picture 6" descr="http://www.ideal-standard.co.uk/ProductFiles/204/concept%20cube%20-%20cc%20w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060848"/>
            <a:ext cx="2852936" cy="285293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8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0" name="Rectangle 1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22" grpId="0"/>
      <p:bldP spid="22" grpId="1"/>
      <p:bldP spid="27" grpId="0"/>
      <p:bldP spid="27" grpId="1"/>
      <p:bldP spid="28" grpId="0"/>
      <p:bldP spid="28" grpId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836712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Q21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458112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19"/>
          <p:cNvGrpSpPr/>
          <p:nvPr/>
        </p:nvGrpSpPr>
        <p:grpSpPr>
          <a:xfrm>
            <a:off x="6444208" y="2529873"/>
            <a:ext cx="2376264" cy="1798254"/>
            <a:chOff x="5940152" y="2132856"/>
            <a:chExt cx="2664296" cy="2016224"/>
          </a:xfrm>
        </p:grpSpPr>
        <p:grpSp>
          <p:nvGrpSpPr>
            <p:cNvPr id="3" name="Group 15"/>
            <p:cNvGrpSpPr/>
            <p:nvPr/>
          </p:nvGrpSpPr>
          <p:grpSpPr>
            <a:xfrm>
              <a:off x="6156176" y="2492896"/>
              <a:ext cx="2225702" cy="1440160"/>
              <a:chOff x="1331640" y="4509121"/>
              <a:chExt cx="1224136" cy="79208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331640" y="4509121"/>
                <a:ext cx="1224136" cy="7920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49198" y="4581128"/>
                <a:ext cx="189021" cy="18902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40152" y="2132856"/>
              <a:ext cx="2664296" cy="20162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842" name="Picture 2" descr="http://www.fridgefreezerdirect.co.uk/images/products/lincat-hwb1-hand-wash-basin-Ib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1800200" cy="1674751"/>
          </a:xfrm>
          <a:prstGeom prst="rect">
            <a:avLst/>
          </a:prstGeom>
          <a:noFill/>
        </p:spPr>
      </p:pic>
      <p:pic>
        <p:nvPicPr>
          <p:cNvPr id="35844" name="Picture 4" descr="http://www.aquabliss.co.uk/shop/products_pictures/darlington_toilet_norm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1048"/>
            <a:ext cx="1670586" cy="2088232"/>
          </a:xfrm>
          <a:prstGeom prst="rect">
            <a:avLst/>
          </a:prstGeom>
          <a:noFill/>
        </p:spPr>
      </p:pic>
      <p:pic>
        <p:nvPicPr>
          <p:cNvPr id="35848" name="Picture 8" descr="http://www.whirlpoolbathrooms.co.uk/66-364-thickbox/9070-shower-cubicle-with-hydro-jets-and-shower-900x7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699792" cy="269979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3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6" name="Rectangle 25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5" grpId="0"/>
      <p:bldP spid="10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library-online.org.uk/wp-content/uploads/open_do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69" t="10192" b="16488"/>
          <a:stretch>
            <a:fillRect/>
          </a:stretch>
        </p:blipFill>
        <p:spPr bwMode="auto">
          <a:xfrm>
            <a:off x="4139952" y="2276872"/>
            <a:ext cx="2153816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72514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19"/>
          <p:cNvGrpSpPr/>
          <p:nvPr/>
        </p:nvGrpSpPr>
        <p:grpSpPr>
          <a:xfrm>
            <a:off x="5784885" y="2204864"/>
            <a:ext cx="2975508" cy="3096344"/>
            <a:chOff x="5784885" y="2204864"/>
            <a:chExt cx="2975508" cy="3096344"/>
          </a:xfrm>
        </p:grpSpPr>
        <p:sp>
          <p:nvSpPr>
            <p:cNvPr id="21" name="Oval 20"/>
            <p:cNvSpPr/>
            <p:nvPr/>
          </p:nvSpPr>
          <p:spPr>
            <a:xfrm>
              <a:off x="5809017" y="2367830"/>
              <a:ext cx="2770413" cy="27704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21" idx="0"/>
              <a:endCxn id="21" idx="4"/>
            </p:cNvCxnSpPr>
            <p:nvPr/>
          </p:nvCxnSpPr>
          <p:spPr>
            <a:xfrm rot="16200000" flipH="1">
              <a:off x="5809018" y="3753036"/>
              <a:ext cx="2770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</p:cNvCxnSpPr>
            <p:nvPr/>
          </p:nvCxnSpPr>
          <p:spPr>
            <a:xfrm flipH="1" flipV="1">
              <a:off x="6244298" y="3721682"/>
              <a:ext cx="2335134" cy="313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84885" y="2204864"/>
              <a:ext cx="1451411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283348" y="3727403"/>
              <a:ext cx="1405917" cy="1548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890" name="Picture 2" descr="http://www.svwindows.co.uk/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2132856"/>
            <a:ext cx="1512168" cy="1600178"/>
          </a:xfrm>
          <a:prstGeom prst="rect">
            <a:avLst/>
          </a:prstGeom>
          <a:noFill/>
        </p:spPr>
      </p:pic>
      <p:pic>
        <p:nvPicPr>
          <p:cNvPr id="37894" name="Picture 6" descr="http://www.wickes.co.uk/content/ebiz/wickes/invt/197838/Le-Mans-Pull-Out-Corner-Unit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1656184" cy="165618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0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2" name="Rectangle 31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sawn wood.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343780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31"/>
          <p:cNvGrpSpPr/>
          <p:nvPr/>
        </p:nvGrpSpPr>
        <p:grpSpPr>
          <a:xfrm>
            <a:off x="1090983" y="2276872"/>
            <a:ext cx="2096733" cy="800895"/>
            <a:chOff x="1342503" y="2924944"/>
            <a:chExt cx="2096733" cy="800895"/>
          </a:xfrm>
        </p:grpSpPr>
        <p:sp>
          <p:nvSpPr>
            <p:cNvPr id="19" name="Rectangle 18"/>
            <p:cNvSpPr/>
            <p:nvPr/>
          </p:nvSpPr>
          <p:spPr>
            <a:xfrm>
              <a:off x="1403648" y="2924944"/>
              <a:ext cx="201622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342503" y="3032964"/>
              <a:ext cx="2096733" cy="164438"/>
            </a:xfrm>
            <a:custGeom>
              <a:avLst/>
              <a:gdLst>
                <a:gd name="connsiteX0" fmla="*/ 76864 w 2096733"/>
                <a:gd name="connsiteY0" fmla="*/ 133317 h 164438"/>
                <a:gd name="connsiteX1" fmla="*/ 158751 w 2096733"/>
                <a:gd name="connsiteY1" fmla="*/ 92373 h 164438"/>
                <a:gd name="connsiteX2" fmla="*/ 240637 w 2096733"/>
                <a:gd name="connsiteY2" fmla="*/ 65078 h 164438"/>
                <a:gd name="connsiteX3" fmla="*/ 704661 w 2096733"/>
                <a:gd name="connsiteY3" fmla="*/ 37782 h 164438"/>
                <a:gd name="connsiteX4" fmla="*/ 759252 w 2096733"/>
                <a:gd name="connsiteY4" fmla="*/ 24135 h 164438"/>
                <a:gd name="connsiteX5" fmla="*/ 800196 w 2096733"/>
                <a:gd name="connsiteY5" fmla="*/ 10487 h 164438"/>
                <a:gd name="connsiteX6" fmla="*/ 1004912 w 2096733"/>
                <a:gd name="connsiteY6" fmla="*/ 24135 h 164438"/>
                <a:gd name="connsiteX7" fmla="*/ 1100446 w 2096733"/>
                <a:gd name="connsiteY7" fmla="*/ 51430 h 164438"/>
                <a:gd name="connsiteX8" fmla="*/ 1182333 w 2096733"/>
                <a:gd name="connsiteY8" fmla="*/ 78726 h 164438"/>
                <a:gd name="connsiteX9" fmla="*/ 1769187 w 2096733"/>
                <a:gd name="connsiteY9" fmla="*/ 92373 h 164438"/>
                <a:gd name="connsiteX10" fmla="*/ 1837425 w 2096733"/>
                <a:gd name="connsiteY10" fmla="*/ 146964 h 164438"/>
                <a:gd name="connsiteX11" fmla="*/ 1878369 w 2096733"/>
                <a:gd name="connsiteY11" fmla="*/ 160612 h 164438"/>
                <a:gd name="connsiteX12" fmla="*/ 2096733 w 2096733"/>
                <a:gd name="connsiteY12" fmla="*/ 160612 h 16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733" h="164438">
                  <a:moveTo>
                    <a:pt x="76864" y="133317"/>
                  </a:moveTo>
                  <a:cubicBezTo>
                    <a:pt x="226191" y="83540"/>
                    <a:pt x="0" y="162929"/>
                    <a:pt x="158751" y="92373"/>
                  </a:cubicBezTo>
                  <a:cubicBezTo>
                    <a:pt x="185043" y="80688"/>
                    <a:pt x="213342" y="74176"/>
                    <a:pt x="240637" y="65078"/>
                  </a:cubicBezTo>
                  <a:cubicBezTo>
                    <a:pt x="415442" y="6810"/>
                    <a:pt x="267187" y="51894"/>
                    <a:pt x="704661" y="37782"/>
                  </a:cubicBezTo>
                  <a:cubicBezTo>
                    <a:pt x="722858" y="33233"/>
                    <a:pt x="741217" y="29288"/>
                    <a:pt x="759252" y="24135"/>
                  </a:cubicBezTo>
                  <a:cubicBezTo>
                    <a:pt x="773085" y="20183"/>
                    <a:pt x="785810" y="10487"/>
                    <a:pt x="800196" y="10487"/>
                  </a:cubicBezTo>
                  <a:cubicBezTo>
                    <a:pt x="868586" y="10487"/>
                    <a:pt x="936673" y="19586"/>
                    <a:pt x="1004912" y="24135"/>
                  </a:cubicBezTo>
                  <a:cubicBezTo>
                    <a:pt x="1142557" y="70015"/>
                    <a:pt x="929014" y="0"/>
                    <a:pt x="1100446" y="51430"/>
                  </a:cubicBezTo>
                  <a:cubicBezTo>
                    <a:pt x="1128005" y="59698"/>
                    <a:pt x="1153569" y="78057"/>
                    <a:pt x="1182333" y="78726"/>
                  </a:cubicBezTo>
                  <a:lnTo>
                    <a:pt x="1769187" y="92373"/>
                  </a:lnTo>
                  <a:cubicBezTo>
                    <a:pt x="1872101" y="126678"/>
                    <a:pt x="1749235" y="76412"/>
                    <a:pt x="1837425" y="146964"/>
                  </a:cubicBezTo>
                  <a:cubicBezTo>
                    <a:pt x="1848659" y="155951"/>
                    <a:pt x="1864003" y="159856"/>
                    <a:pt x="1878369" y="160612"/>
                  </a:cubicBezTo>
                  <a:cubicBezTo>
                    <a:pt x="1951056" y="164438"/>
                    <a:pt x="2023945" y="160612"/>
                    <a:pt x="2096733" y="16061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05719" y="3132325"/>
              <a:ext cx="2019869" cy="361502"/>
            </a:xfrm>
            <a:custGeom>
              <a:avLst/>
              <a:gdLst>
                <a:gd name="connsiteX0" fmla="*/ 0 w 2019869"/>
                <a:gd name="connsiteY0" fmla="*/ 197729 h 361502"/>
                <a:gd name="connsiteX1" fmla="*/ 122830 w 2019869"/>
                <a:gd name="connsiteY1" fmla="*/ 156785 h 361502"/>
                <a:gd name="connsiteX2" fmla="*/ 163774 w 2019869"/>
                <a:gd name="connsiteY2" fmla="*/ 143138 h 361502"/>
                <a:gd name="connsiteX3" fmla="*/ 191069 w 2019869"/>
                <a:gd name="connsiteY3" fmla="*/ 102194 h 361502"/>
                <a:gd name="connsiteX4" fmla="*/ 627797 w 2019869"/>
                <a:gd name="connsiteY4" fmla="*/ 88547 h 361502"/>
                <a:gd name="connsiteX5" fmla="*/ 791571 w 2019869"/>
                <a:gd name="connsiteY5" fmla="*/ 102194 h 361502"/>
                <a:gd name="connsiteX6" fmla="*/ 846162 w 2019869"/>
                <a:gd name="connsiteY6" fmla="*/ 115842 h 361502"/>
                <a:gd name="connsiteX7" fmla="*/ 928048 w 2019869"/>
                <a:gd name="connsiteY7" fmla="*/ 129490 h 361502"/>
                <a:gd name="connsiteX8" fmla="*/ 1132765 w 2019869"/>
                <a:gd name="connsiteY8" fmla="*/ 115842 h 361502"/>
                <a:gd name="connsiteX9" fmla="*/ 1173708 w 2019869"/>
                <a:gd name="connsiteY9" fmla="*/ 102194 h 361502"/>
                <a:gd name="connsiteX10" fmla="*/ 1378424 w 2019869"/>
                <a:gd name="connsiteY10" fmla="*/ 129490 h 361502"/>
                <a:gd name="connsiteX11" fmla="*/ 1392072 w 2019869"/>
                <a:gd name="connsiteY11" fmla="*/ 184081 h 361502"/>
                <a:gd name="connsiteX12" fmla="*/ 1433015 w 2019869"/>
                <a:gd name="connsiteY12" fmla="*/ 211376 h 361502"/>
                <a:gd name="connsiteX13" fmla="*/ 1528550 w 2019869"/>
                <a:gd name="connsiteY13" fmla="*/ 252320 h 361502"/>
                <a:gd name="connsiteX14" fmla="*/ 1569493 w 2019869"/>
                <a:gd name="connsiteY14" fmla="*/ 279615 h 361502"/>
                <a:gd name="connsiteX15" fmla="*/ 1665027 w 2019869"/>
                <a:gd name="connsiteY15" fmla="*/ 306911 h 361502"/>
                <a:gd name="connsiteX16" fmla="*/ 1705971 w 2019869"/>
                <a:gd name="connsiteY16" fmla="*/ 320559 h 361502"/>
                <a:gd name="connsiteX17" fmla="*/ 1774209 w 2019869"/>
                <a:gd name="connsiteY17" fmla="*/ 334206 h 361502"/>
                <a:gd name="connsiteX18" fmla="*/ 1856096 w 2019869"/>
                <a:gd name="connsiteY18" fmla="*/ 361502 h 361502"/>
                <a:gd name="connsiteX19" fmla="*/ 2019869 w 2019869"/>
                <a:gd name="connsiteY19" fmla="*/ 361502 h 3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9869" h="361502">
                  <a:moveTo>
                    <a:pt x="0" y="197729"/>
                  </a:moveTo>
                  <a:lnTo>
                    <a:pt x="122830" y="156785"/>
                  </a:lnTo>
                  <a:lnTo>
                    <a:pt x="163774" y="143138"/>
                  </a:lnTo>
                  <a:cubicBezTo>
                    <a:pt x="172872" y="129490"/>
                    <a:pt x="179471" y="113793"/>
                    <a:pt x="191069" y="102194"/>
                  </a:cubicBezTo>
                  <a:cubicBezTo>
                    <a:pt x="293262" y="0"/>
                    <a:pt x="606650" y="87818"/>
                    <a:pt x="627797" y="88547"/>
                  </a:cubicBezTo>
                  <a:cubicBezTo>
                    <a:pt x="682388" y="93096"/>
                    <a:pt x="737213" y="95399"/>
                    <a:pt x="791571" y="102194"/>
                  </a:cubicBezTo>
                  <a:cubicBezTo>
                    <a:pt x="810183" y="104520"/>
                    <a:pt x="827769" y="112163"/>
                    <a:pt x="846162" y="115842"/>
                  </a:cubicBezTo>
                  <a:cubicBezTo>
                    <a:pt x="873296" y="121269"/>
                    <a:pt x="900753" y="124941"/>
                    <a:pt x="928048" y="129490"/>
                  </a:cubicBezTo>
                  <a:cubicBezTo>
                    <a:pt x="996287" y="124941"/>
                    <a:pt x="1064793" y="123395"/>
                    <a:pt x="1132765" y="115842"/>
                  </a:cubicBezTo>
                  <a:cubicBezTo>
                    <a:pt x="1147063" y="114253"/>
                    <a:pt x="1159322" y="102194"/>
                    <a:pt x="1173708" y="102194"/>
                  </a:cubicBezTo>
                  <a:cubicBezTo>
                    <a:pt x="1253487" y="102194"/>
                    <a:pt x="1305832" y="114971"/>
                    <a:pt x="1378424" y="129490"/>
                  </a:cubicBezTo>
                  <a:cubicBezTo>
                    <a:pt x="1382973" y="147687"/>
                    <a:pt x="1381667" y="168474"/>
                    <a:pt x="1392072" y="184081"/>
                  </a:cubicBezTo>
                  <a:cubicBezTo>
                    <a:pt x="1401170" y="197729"/>
                    <a:pt x="1418774" y="203238"/>
                    <a:pt x="1433015" y="211376"/>
                  </a:cubicBezTo>
                  <a:cubicBezTo>
                    <a:pt x="1631796" y="324966"/>
                    <a:pt x="1375445" y="175768"/>
                    <a:pt x="1528550" y="252320"/>
                  </a:cubicBezTo>
                  <a:cubicBezTo>
                    <a:pt x="1543221" y="259655"/>
                    <a:pt x="1554822" y="272280"/>
                    <a:pt x="1569493" y="279615"/>
                  </a:cubicBezTo>
                  <a:cubicBezTo>
                    <a:pt x="1591309" y="290523"/>
                    <a:pt x="1644619" y="301080"/>
                    <a:pt x="1665027" y="306911"/>
                  </a:cubicBezTo>
                  <a:cubicBezTo>
                    <a:pt x="1678860" y="310863"/>
                    <a:pt x="1692014" y="317070"/>
                    <a:pt x="1705971" y="320559"/>
                  </a:cubicBezTo>
                  <a:cubicBezTo>
                    <a:pt x="1728475" y="326185"/>
                    <a:pt x="1751830" y="328103"/>
                    <a:pt x="1774209" y="334206"/>
                  </a:cubicBezTo>
                  <a:cubicBezTo>
                    <a:pt x="1801967" y="341776"/>
                    <a:pt x="1827324" y="361502"/>
                    <a:pt x="1856096" y="361502"/>
                  </a:cubicBezTo>
                  <a:lnTo>
                    <a:pt x="2019869" y="36150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05719" y="3384645"/>
              <a:ext cx="1555845" cy="313898"/>
            </a:xfrm>
            <a:custGeom>
              <a:avLst/>
              <a:gdLst>
                <a:gd name="connsiteX0" fmla="*/ 0 w 1555845"/>
                <a:gd name="connsiteY0" fmla="*/ 177421 h 313898"/>
                <a:gd name="connsiteX1" fmla="*/ 68239 w 1555845"/>
                <a:gd name="connsiteY1" fmla="*/ 122830 h 313898"/>
                <a:gd name="connsiteX2" fmla="*/ 109182 w 1555845"/>
                <a:gd name="connsiteY2" fmla="*/ 95534 h 313898"/>
                <a:gd name="connsiteX3" fmla="*/ 150126 w 1555845"/>
                <a:gd name="connsiteY3" fmla="*/ 81886 h 313898"/>
                <a:gd name="connsiteX4" fmla="*/ 423081 w 1555845"/>
                <a:gd name="connsiteY4" fmla="*/ 68239 h 313898"/>
                <a:gd name="connsiteX5" fmla="*/ 464024 w 1555845"/>
                <a:gd name="connsiteY5" fmla="*/ 54591 h 313898"/>
                <a:gd name="connsiteX6" fmla="*/ 491320 w 1555845"/>
                <a:gd name="connsiteY6" fmla="*/ 13648 h 313898"/>
                <a:gd name="connsiteX7" fmla="*/ 559559 w 1555845"/>
                <a:gd name="connsiteY7" fmla="*/ 0 h 313898"/>
                <a:gd name="connsiteX8" fmla="*/ 655093 w 1555845"/>
                <a:gd name="connsiteY8" fmla="*/ 13648 h 313898"/>
                <a:gd name="connsiteX9" fmla="*/ 723332 w 1555845"/>
                <a:gd name="connsiteY9" fmla="*/ 27295 h 313898"/>
                <a:gd name="connsiteX10" fmla="*/ 914400 w 1555845"/>
                <a:gd name="connsiteY10" fmla="*/ 40943 h 313898"/>
                <a:gd name="connsiteX11" fmla="*/ 955344 w 1555845"/>
                <a:gd name="connsiteY11" fmla="*/ 68239 h 313898"/>
                <a:gd name="connsiteX12" fmla="*/ 1173708 w 1555845"/>
                <a:gd name="connsiteY12" fmla="*/ 95534 h 313898"/>
                <a:gd name="connsiteX13" fmla="*/ 1214651 w 1555845"/>
                <a:gd name="connsiteY13" fmla="*/ 109182 h 313898"/>
                <a:gd name="connsiteX14" fmla="*/ 1255594 w 1555845"/>
                <a:gd name="connsiteY14" fmla="*/ 150125 h 313898"/>
                <a:gd name="connsiteX15" fmla="*/ 1296538 w 1555845"/>
                <a:gd name="connsiteY15" fmla="*/ 177421 h 313898"/>
                <a:gd name="connsiteX16" fmla="*/ 1405720 w 1555845"/>
                <a:gd name="connsiteY16" fmla="*/ 272955 h 313898"/>
                <a:gd name="connsiteX17" fmla="*/ 1555845 w 1555845"/>
                <a:gd name="connsiteY17" fmla="*/ 313898 h 3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5845" h="313898">
                  <a:moveTo>
                    <a:pt x="0" y="177421"/>
                  </a:moveTo>
                  <a:cubicBezTo>
                    <a:pt x="46015" y="108399"/>
                    <a:pt x="2317" y="155791"/>
                    <a:pt x="68239" y="122830"/>
                  </a:cubicBezTo>
                  <a:cubicBezTo>
                    <a:pt x="82910" y="115495"/>
                    <a:pt x="94511" y="102870"/>
                    <a:pt x="109182" y="95534"/>
                  </a:cubicBezTo>
                  <a:cubicBezTo>
                    <a:pt x="122049" y="89100"/>
                    <a:pt x="135794" y="83132"/>
                    <a:pt x="150126" y="81886"/>
                  </a:cubicBezTo>
                  <a:cubicBezTo>
                    <a:pt x="240882" y="73994"/>
                    <a:pt x="332096" y="72788"/>
                    <a:pt x="423081" y="68239"/>
                  </a:cubicBezTo>
                  <a:cubicBezTo>
                    <a:pt x="436729" y="63690"/>
                    <a:pt x="452790" y="63578"/>
                    <a:pt x="464024" y="54591"/>
                  </a:cubicBezTo>
                  <a:cubicBezTo>
                    <a:pt x="476832" y="44344"/>
                    <a:pt x="477079" y="21786"/>
                    <a:pt x="491320" y="13648"/>
                  </a:cubicBezTo>
                  <a:cubicBezTo>
                    <a:pt x="511461" y="2139"/>
                    <a:pt x="536813" y="4549"/>
                    <a:pt x="559559" y="0"/>
                  </a:cubicBezTo>
                  <a:cubicBezTo>
                    <a:pt x="591404" y="4549"/>
                    <a:pt x="623363" y="8360"/>
                    <a:pt x="655093" y="13648"/>
                  </a:cubicBezTo>
                  <a:cubicBezTo>
                    <a:pt x="677974" y="17461"/>
                    <a:pt x="700263" y="24867"/>
                    <a:pt x="723332" y="27295"/>
                  </a:cubicBezTo>
                  <a:cubicBezTo>
                    <a:pt x="786833" y="33979"/>
                    <a:pt x="850711" y="36394"/>
                    <a:pt x="914400" y="40943"/>
                  </a:cubicBezTo>
                  <a:cubicBezTo>
                    <a:pt x="928048" y="50042"/>
                    <a:pt x="940673" y="60903"/>
                    <a:pt x="955344" y="68239"/>
                  </a:cubicBezTo>
                  <a:cubicBezTo>
                    <a:pt x="1014259" y="97696"/>
                    <a:pt x="1139859" y="92930"/>
                    <a:pt x="1173708" y="95534"/>
                  </a:cubicBezTo>
                  <a:cubicBezTo>
                    <a:pt x="1187356" y="100083"/>
                    <a:pt x="1202681" y="101202"/>
                    <a:pt x="1214651" y="109182"/>
                  </a:cubicBezTo>
                  <a:cubicBezTo>
                    <a:pt x="1230710" y="119888"/>
                    <a:pt x="1240767" y="137769"/>
                    <a:pt x="1255594" y="150125"/>
                  </a:cubicBezTo>
                  <a:cubicBezTo>
                    <a:pt x="1268195" y="160626"/>
                    <a:pt x="1282890" y="168322"/>
                    <a:pt x="1296538" y="177421"/>
                  </a:cubicBezTo>
                  <a:cubicBezTo>
                    <a:pt x="1322924" y="217000"/>
                    <a:pt x="1348398" y="266586"/>
                    <a:pt x="1405720" y="272955"/>
                  </a:cubicBezTo>
                  <a:cubicBezTo>
                    <a:pt x="1541338" y="288024"/>
                    <a:pt x="1499421" y="257474"/>
                    <a:pt x="1555845" y="31389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583140" y="3544743"/>
              <a:ext cx="873457" cy="181096"/>
            </a:xfrm>
            <a:custGeom>
              <a:avLst/>
              <a:gdLst>
                <a:gd name="connsiteX0" fmla="*/ 0 w 873457"/>
                <a:gd name="connsiteY0" fmla="*/ 153800 h 181096"/>
                <a:gd name="connsiteX1" fmla="*/ 40944 w 873457"/>
                <a:gd name="connsiteY1" fmla="*/ 126505 h 181096"/>
                <a:gd name="connsiteX2" fmla="*/ 68239 w 873457"/>
                <a:gd name="connsiteY2" fmla="*/ 71914 h 181096"/>
                <a:gd name="connsiteX3" fmla="*/ 245660 w 873457"/>
                <a:gd name="connsiteY3" fmla="*/ 58266 h 181096"/>
                <a:gd name="connsiteX4" fmla="*/ 368490 w 873457"/>
                <a:gd name="connsiteY4" fmla="*/ 44618 h 181096"/>
                <a:gd name="connsiteX5" fmla="*/ 614150 w 873457"/>
                <a:gd name="connsiteY5" fmla="*/ 30970 h 181096"/>
                <a:gd name="connsiteX6" fmla="*/ 750627 w 873457"/>
                <a:gd name="connsiteY6" fmla="*/ 58266 h 181096"/>
                <a:gd name="connsiteX7" fmla="*/ 832514 w 873457"/>
                <a:gd name="connsiteY7" fmla="*/ 99209 h 181096"/>
                <a:gd name="connsiteX8" fmla="*/ 846161 w 873457"/>
                <a:gd name="connsiteY8" fmla="*/ 140153 h 181096"/>
                <a:gd name="connsiteX9" fmla="*/ 873457 w 873457"/>
                <a:gd name="connsiteY9" fmla="*/ 181096 h 18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457" h="181096">
                  <a:moveTo>
                    <a:pt x="0" y="153800"/>
                  </a:moveTo>
                  <a:cubicBezTo>
                    <a:pt x="13648" y="144702"/>
                    <a:pt x="30443" y="139106"/>
                    <a:pt x="40944" y="126505"/>
                  </a:cubicBezTo>
                  <a:cubicBezTo>
                    <a:pt x="53968" y="110876"/>
                    <a:pt x="48938" y="78348"/>
                    <a:pt x="68239" y="71914"/>
                  </a:cubicBezTo>
                  <a:cubicBezTo>
                    <a:pt x="124510" y="53157"/>
                    <a:pt x="186589" y="63636"/>
                    <a:pt x="245660" y="58266"/>
                  </a:cubicBezTo>
                  <a:cubicBezTo>
                    <a:pt x="286686" y="54536"/>
                    <a:pt x="327547" y="49167"/>
                    <a:pt x="368490" y="44618"/>
                  </a:cubicBezTo>
                  <a:cubicBezTo>
                    <a:pt x="502345" y="0"/>
                    <a:pt x="421704" y="14934"/>
                    <a:pt x="614150" y="30970"/>
                  </a:cubicBezTo>
                  <a:cubicBezTo>
                    <a:pt x="659642" y="40069"/>
                    <a:pt x="712025" y="32532"/>
                    <a:pt x="750627" y="58266"/>
                  </a:cubicBezTo>
                  <a:cubicBezTo>
                    <a:pt x="803540" y="93541"/>
                    <a:pt x="776009" y="80374"/>
                    <a:pt x="832514" y="99209"/>
                  </a:cubicBezTo>
                  <a:cubicBezTo>
                    <a:pt x="837063" y="112857"/>
                    <a:pt x="839727" y="127286"/>
                    <a:pt x="846161" y="140153"/>
                  </a:cubicBezTo>
                  <a:cubicBezTo>
                    <a:pt x="853496" y="154824"/>
                    <a:pt x="873457" y="181096"/>
                    <a:pt x="873457" y="18109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141265" y="3437807"/>
            <a:ext cx="2016224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44"/>
          <p:cNvGrpSpPr/>
          <p:nvPr/>
        </p:nvGrpSpPr>
        <p:grpSpPr>
          <a:xfrm>
            <a:off x="1152128" y="4589935"/>
            <a:ext cx="2016224" cy="792088"/>
            <a:chOff x="1403648" y="5661248"/>
            <a:chExt cx="2016224" cy="792088"/>
          </a:xfrm>
        </p:grpSpPr>
        <p:sp>
          <p:nvSpPr>
            <p:cNvPr id="39" name="Rectangle 38"/>
            <p:cNvSpPr/>
            <p:nvPr/>
          </p:nvSpPr>
          <p:spPr>
            <a:xfrm>
              <a:off x="1403648" y="5661248"/>
              <a:ext cx="2016224" cy="7920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403648" y="5661248"/>
              <a:ext cx="2016224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1403648" y="5661248"/>
              <a:ext cx="2016224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4" name="Picture 2" descr="http://i00.i.aliimg.com/photo/v1/112846206/azobe_sawn_w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007768" cy="300582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3" name="Rectangle 32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4" grpId="0" animBg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insulating board.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77"/>
          <p:cNvGrpSpPr/>
          <p:nvPr/>
        </p:nvGrpSpPr>
        <p:grpSpPr>
          <a:xfrm>
            <a:off x="1115616" y="2554538"/>
            <a:ext cx="4104456" cy="593676"/>
            <a:chOff x="1115616" y="2986586"/>
            <a:chExt cx="4104456" cy="593676"/>
          </a:xfrm>
        </p:grpSpPr>
        <p:sp>
          <p:nvSpPr>
            <p:cNvPr id="22" name="Rectangle 21"/>
            <p:cNvSpPr/>
            <p:nvPr/>
          </p:nvSpPr>
          <p:spPr>
            <a:xfrm>
              <a:off x="1115616" y="2996952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32764" y="2986586"/>
              <a:ext cx="4067033" cy="593676"/>
            </a:xfrm>
            <a:custGeom>
              <a:avLst/>
              <a:gdLst>
                <a:gd name="connsiteX0" fmla="*/ 0 w 4067033"/>
                <a:gd name="connsiteY0" fmla="*/ 575480 h 593676"/>
                <a:gd name="connsiteX1" fmla="*/ 395785 w 4067033"/>
                <a:gd name="connsiteY1" fmla="*/ 29569 h 593676"/>
                <a:gd name="connsiteX2" fmla="*/ 723332 w 4067033"/>
                <a:gd name="connsiteY2" fmla="*/ 589127 h 593676"/>
                <a:gd name="connsiteX3" fmla="*/ 1132764 w 4067033"/>
                <a:gd name="connsiteY3" fmla="*/ 2274 h 593676"/>
                <a:gd name="connsiteX4" fmla="*/ 1528549 w 4067033"/>
                <a:gd name="connsiteY4" fmla="*/ 575480 h 593676"/>
                <a:gd name="connsiteX5" fmla="*/ 1924335 w 4067033"/>
                <a:gd name="connsiteY5" fmla="*/ 15921 h 593676"/>
                <a:gd name="connsiteX6" fmla="*/ 2320120 w 4067033"/>
                <a:gd name="connsiteY6" fmla="*/ 575480 h 593676"/>
                <a:gd name="connsiteX7" fmla="*/ 2674961 w 4067033"/>
                <a:gd name="connsiteY7" fmla="*/ 29569 h 593676"/>
                <a:gd name="connsiteX8" fmla="*/ 3043451 w 4067033"/>
                <a:gd name="connsiteY8" fmla="*/ 589127 h 593676"/>
                <a:gd name="connsiteX9" fmla="*/ 3425588 w 4067033"/>
                <a:gd name="connsiteY9" fmla="*/ 15921 h 593676"/>
                <a:gd name="connsiteX10" fmla="*/ 3862317 w 4067033"/>
                <a:gd name="connsiteY10" fmla="*/ 589127 h 593676"/>
                <a:gd name="connsiteX11" fmla="*/ 4067033 w 4067033"/>
                <a:gd name="connsiteY11" fmla="*/ 2274 h 5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7033" h="593676">
                  <a:moveTo>
                    <a:pt x="0" y="575480"/>
                  </a:moveTo>
                  <a:cubicBezTo>
                    <a:pt x="137615" y="301387"/>
                    <a:pt x="275230" y="27295"/>
                    <a:pt x="395785" y="29569"/>
                  </a:cubicBezTo>
                  <a:cubicBezTo>
                    <a:pt x="516340" y="31844"/>
                    <a:pt x="600502" y="593676"/>
                    <a:pt x="723332" y="589127"/>
                  </a:cubicBezTo>
                  <a:cubicBezTo>
                    <a:pt x="846162" y="584578"/>
                    <a:pt x="998561" y="4548"/>
                    <a:pt x="1132764" y="2274"/>
                  </a:cubicBezTo>
                  <a:cubicBezTo>
                    <a:pt x="1266967" y="0"/>
                    <a:pt x="1396621" y="573206"/>
                    <a:pt x="1528549" y="575480"/>
                  </a:cubicBezTo>
                  <a:cubicBezTo>
                    <a:pt x="1660477" y="577754"/>
                    <a:pt x="1792407" y="15921"/>
                    <a:pt x="1924335" y="15921"/>
                  </a:cubicBezTo>
                  <a:cubicBezTo>
                    <a:pt x="2056263" y="15921"/>
                    <a:pt x="2195016" y="573205"/>
                    <a:pt x="2320120" y="575480"/>
                  </a:cubicBezTo>
                  <a:cubicBezTo>
                    <a:pt x="2445224" y="577755"/>
                    <a:pt x="2554406" y="27295"/>
                    <a:pt x="2674961" y="29569"/>
                  </a:cubicBezTo>
                  <a:cubicBezTo>
                    <a:pt x="2795516" y="31843"/>
                    <a:pt x="2918347" y="591402"/>
                    <a:pt x="3043451" y="589127"/>
                  </a:cubicBezTo>
                  <a:cubicBezTo>
                    <a:pt x="3168555" y="586852"/>
                    <a:pt x="3289110" y="15921"/>
                    <a:pt x="3425588" y="15921"/>
                  </a:cubicBezTo>
                  <a:cubicBezTo>
                    <a:pt x="3562066" y="15921"/>
                    <a:pt x="3755410" y="591401"/>
                    <a:pt x="3862317" y="589127"/>
                  </a:cubicBezTo>
                  <a:cubicBezTo>
                    <a:pt x="3969224" y="586853"/>
                    <a:pt x="4018128" y="294563"/>
                    <a:pt x="4067033" y="227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75"/>
          <p:cNvGrpSpPr/>
          <p:nvPr/>
        </p:nvGrpSpPr>
        <p:grpSpPr>
          <a:xfrm>
            <a:off x="1115616" y="3789040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4"/>
          <p:cNvGrpSpPr/>
          <p:nvPr/>
        </p:nvGrpSpPr>
        <p:grpSpPr>
          <a:xfrm>
            <a:off x="1043608" y="5013176"/>
            <a:ext cx="4104456" cy="576064"/>
            <a:chOff x="1043608" y="5805264"/>
            <a:chExt cx="4104456" cy="576064"/>
          </a:xfrm>
        </p:grpSpPr>
        <p:sp>
          <p:nvSpPr>
            <p:cNvPr id="51" name="Rectangle 50"/>
            <p:cNvSpPr/>
            <p:nvPr/>
          </p:nvSpPr>
          <p:spPr>
            <a:xfrm>
              <a:off x="1043608" y="5805264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 flipH="1">
              <a:off x="8995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40364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97971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48376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987824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918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3995936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44999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1516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6916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223174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735796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239852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743908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247964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7520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 descr="http://www.realoakfloors.co.uk/media/1536_EcoMax_Floor_Insulation_Bo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3182193" cy="147795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60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62" name="Rectangle 61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65" grpId="0"/>
      <p:bldP spid="65" grpId="1"/>
      <p:bldP spid="67" grpId="0"/>
      <p:bldP spid="67" grpId="1"/>
      <p:bldP spid="69" grpId="0"/>
      <p:bldP spid="69" grpId="1"/>
      <p:bldP spid="77" grpId="0"/>
      <p:bldP spid="77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brickwork.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716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08" y="486916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716" y="357301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77"/>
          <p:cNvGrpSpPr/>
          <p:nvPr/>
        </p:nvGrpSpPr>
        <p:grpSpPr>
          <a:xfrm>
            <a:off x="1040804" y="2338514"/>
            <a:ext cx="4104456" cy="593676"/>
            <a:chOff x="1115616" y="2986586"/>
            <a:chExt cx="4104456" cy="593676"/>
          </a:xfrm>
        </p:grpSpPr>
        <p:sp>
          <p:nvSpPr>
            <p:cNvPr id="22" name="Rectangle 21"/>
            <p:cNvSpPr/>
            <p:nvPr/>
          </p:nvSpPr>
          <p:spPr>
            <a:xfrm>
              <a:off x="1115616" y="2996952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32764" y="2986586"/>
              <a:ext cx="4067033" cy="593676"/>
            </a:xfrm>
            <a:custGeom>
              <a:avLst/>
              <a:gdLst>
                <a:gd name="connsiteX0" fmla="*/ 0 w 4067033"/>
                <a:gd name="connsiteY0" fmla="*/ 575480 h 593676"/>
                <a:gd name="connsiteX1" fmla="*/ 395785 w 4067033"/>
                <a:gd name="connsiteY1" fmla="*/ 29569 h 593676"/>
                <a:gd name="connsiteX2" fmla="*/ 723332 w 4067033"/>
                <a:gd name="connsiteY2" fmla="*/ 589127 h 593676"/>
                <a:gd name="connsiteX3" fmla="*/ 1132764 w 4067033"/>
                <a:gd name="connsiteY3" fmla="*/ 2274 h 593676"/>
                <a:gd name="connsiteX4" fmla="*/ 1528549 w 4067033"/>
                <a:gd name="connsiteY4" fmla="*/ 575480 h 593676"/>
                <a:gd name="connsiteX5" fmla="*/ 1924335 w 4067033"/>
                <a:gd name="connsiteY5" fmla="*/ 15921 h 593676"/>
                <a:gd name="connsiteX6" fmla="*/ 2320120 w 4067033"/>
                <a:gd name="connsiteY6" fmla="*/ 575480 h 593676"/>
                <a:gd name="connsiteX7" fmla="*/ 2674961 w 4067033"/>
                <a:gd name="connsiteY7" fmla="*/ 29569 h 593676"/>
                <a:gd name="connsiteX8" fmla="*/ 3043451 w 4067033"/>
                <a:gd name="connsiteY8" fmla="*/ 589127 h 593676"/>
                <a:gd name="connsiteX9" fmla="*/ 3425588 w 4067033"/>
                <a:gd name="connsiteY9" fmla="*/ 15921 h 593676"/>
                <a:gd name="connsiteX10" fmla="*/ 3862317 w 4067033"/>
                <a:gd name="connsiteY10" fmla="*/ 589127 h 593676"/>
                <a:gd name="connsiteX11" fmla="*/ 4067033 w 4067033"/>
                <a:gd name="connsiteY11" fmla="*/ 2274 h 5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7033" h="593676">
                  <a:moveTo>
                    <a:pt x="0" y="575480"/>
                  </a:moveTo>
                  <a:cubicBezTo>
                    <a:pt x="137615" y="301387"/>
                    <a:pt x="275230" y="27295"/>
                    <a:pt x="395785" y="29569"/>
                  </a:cubicBezTo>
                  <a:cubicBezTo>
                    <a:pt x="516340" y="31844"/>
                    <a:pt x="600502" y="593676"/>
                    <a:pt x="723332" y="589127"/>
                  </a:cubicBezTo>
                  <a:cubicBezTo>
                    <a:pt x="846162" y="584578"/>
                    <a:pt x="998561" y="4548"/>
                    <a:pt x="1132764" y="2274"/>
                  </a:cubicBezTo>
                  <a:cubicBezTo>
                    <a:pt x="1266967" y="0"/>
                    <a:pt x="1396621" y="573206"/>
                    <a:pt x="1528549" y="575480"/>
                  </a:cubicBezTo>
                  <a:cubicBezTo>
                    <a:pt x="1660477" y="577754"/>
                    <a:pt x="1792407" y="15921"/>
                    <a:pt x="1924335" y="15921"/>
                  </a:cubicBezTo>
                  <a:cubicBezTo>
                    <a:pt x="2056263" y="15921"/>
                    <a:pt x="2195016" y="573205"/>
                    <a:pt x="2320120" y="575480"/>
                  </a:cubicBezTo>
                  <a:cubicBezTo>
                    <a:pt x="2445224" y="577755"/>
                    <a:pt x="2554406" y="27295"/>
                    <a:pt x="2674961" y="29569"/>
                  </a:cubicBezTo>
                  <a:cubicBezTo>
                    <a:pt x="2795516" y="31843"/>
                    <a:pt x="2918347" y="591402"/>
                    <a:pt x="3043451" y="589127"/>
                  </a:cubicBezTo>
                  <a:cubicBezTo>
                    <a:pt x="3168555" y="586852"/>
                    <a:pt x="3289110" y="15921"/>
                    <a:pt x="3425588" y="15921"/>
                  </a:cubicBezTo>
                  <a:cubicBezTo>
                    <a:pt x="3562066" y="15921"/>
                    <a:pt x="3755410" y="591401"/>
                    <a:pt x="3862317" y="589127"/>
                  </a:cubicBezTo>
                  <a:cubicBezTo>
                    <a:pt x="3969224" y="586853"/>
                    <a:pt x="4018128" y="294563"/>
                    <a:pt x="4067033" y="227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968796" y="4797152"/>
            <a:ext cx="4104456" cy="576064"/>
            <a:chOff x="1043608" y="5805264"/>
            <a:chExt cx="4104456" cy="576064"/>
          </a:xfrm>
        </p:grpSpPr>
        <p:sp>
          <p:nvSpPr>
            <p:cNvPr id="51" name="Rectangle 50"/>
            <p:cNvSpPr/>
            <p:nvPr/>
          </p:nvSpPr>
          <p:spPr>
            <a:xfrm>
              <a:off x="1043608" y="5805264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 flipH="1">
              <a:off x="8995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40364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97971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48376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987824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918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3995936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44999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1516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6916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223174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735796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239852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743908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247964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7520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6"/>
          <p:cNvGrpSpPr/>
          <p:nvPr/>
        </p:nvGrpSpPr>
        <p:grpSpPr>
          <a:xfrm>
            <a:off x="1040804" y="3573016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436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4766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12372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62778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13184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63589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13995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6440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8" name="Picture 2" descr="http://www.gunpointlimited.co.uk/graphics/cms/original/brickwork-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300" y="2276872"/>
            <a:ext cx="3638700" cy="3168352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7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78" name="Rectangle 7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20688"/>
            <a:ext cx="9144000" cy="341632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Write down the correct letter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write down the correct answer or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Concrete.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86916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51" name="Rectangle 50"/>
          <p:cNvSpPr/>
          <p:nvPr/>
        </p:nvSpPr>
        <p:spPr>
          <a:xfrm>
            <a:off x="1043608" y="4797152"/>
            <a:ext cx="4104456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66"/>
          <p:cNvGrpSpPr/>
          <p:nvPr/>
        </p:nvGrpSpPr>
        <p:grpSpPr>
          <a:xfrm>
            <a:off x="1115616" y="3573016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436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4766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12372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62778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13184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63589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13995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6440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41764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singlesourceconstructionservices.com/wp-content/uploads/2011/03/concrete-pouring-2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286000" cy="3429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3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5" name="Rectangle 34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51" grpId="0" animBg="1"/>
      <p:bldP spid="37" grpId="0"/>
      <p:bldP spid="37" grpId="1"/>
      <p:bldP spid="38" grpId="0"/>
      <p:bldP spid="38" grpId="1"/>
      <p:bldP spid="39" grpId="0"/>
      <p:bldP spid="39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sign is this. </a:t>
            </a:r>
          </a:p>
          <a:p>
            <a:r>
              <a:rPr lang="en-GB" sz="3600" b="1" dirty="0" smtClean="0"/>
              <a:t>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31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24597" cy="313831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187624" y="2348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warning sign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6450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Mandatory sign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Prohibition sign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sign is this. </a:t>
            </a:r>
          </a:p>
          <a:p>
            <a:r>
              <a:rPr lang="en-GB" sz="3600" b="1" dirty="0" smtClean="0"/>
              <a:t>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36104" y="2348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warning sign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36104" y="36450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Mandatory sign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3610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Prohibition sign</a:t>
            </a:r>
            <a:endParaRPr lang="en-GB" sz="3600" b="1" dirty="0"/>
          </a:p>
        </p:txBody>
      </p:sp>
      <p:pic>
        <p:nvPicPr>
          <p:cNvPr id="15" name="Picture 17" descr="http://www.euromap.org/files/images/news/KuG_20080611_bild_EUROMAP-Si_deu_12131859619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961480" cy="296148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9" name="Rectangle 1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This prohibition sign is incorrectly coloured. The border and stripe should be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08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Green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Red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2636912"/>
            <a:ext cx="2836186" cy="266429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9" name="Rectangle 1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this sign?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Superman symbol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BSI Kitemark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Safety sign</a:t>
            </a:r>
            <a:endParaRPr lang="en-GB" sz="3600" b="1" dirty="0"/>
          </a:p>
        </p:txBody>
      </p:sp>
      <p:pic>
        <p:nvPicPr>
          <p:cNvPr id="43010" name="Picture 2" descr="http://www.smartsystems.co.uk/uploads/gfx/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527673" cy="352767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CAG stand for?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And Graphics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Aided Graphics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Aided Generator</a:t>
            </a:r>
            <a:endParaRPr lang="en-GB" sz="3600" b="1" dirty="0"/>
          </a:p>
        </p:txBody>
      </p:sp>
      <p:pic>
        <p:nvPicPr>
          <p:cNvPr id="48130" name="Picture 2" descr="http://genesispc.co.uk.predns.ourwindowsnetwork.com/images/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3059832" cy="247409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803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DTP stand for?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2053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1282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1668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52053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Draw The Plan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8166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Desk Top Photocopier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11282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Desk Top Publisher</a:t>
            </a:r>
            <a:endParaRPr lang="en-GB" sz="3600" b="1" dirty="0"/>
          </a:p>
        </p:txBody>
      </p:sp>
      <p:pic>
        <p:nvPicPr>
          <p:cNvPr id="18434" name="Picture 2" descr="http://techdigest.tv/lenovo_olympic_desktop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995936" cy="25929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software have you used in Dingwall Academy?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3488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Autosketch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64502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Adobe Illustrator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49411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Word</a:t>
            </a:r>
            <a:endParaRPr lang="en-GB" sz="3600" b="1" dirty="0"/>
          </a:p>
        </p:txBody>
      </p:sp>
      <p:pic>
        <p:nvPicPr>
          <p:cNvPr id="50178" name="Picture 2" descr="http://www.cadsoftware.us/cad-drawing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576" y="2348880"/>
            <a:ext cx="4459424" cy="29729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DTP software have you used in Dingwall Academy?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Adobe Illustrator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Publisher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Word</a:t>
            </a:r>
            <a:endParaRPr lang="en-GB" sz="3600" b="1" dirty="0"/>
          </a:p>
        </p:txBody>
      </p:sp>
      <p:pic>
        <p:nvPicPr>
          <p:cNvPr id="51202" name="Picture 2" descr="http://www.businessfreesoftware.net/screen/software1/Business/1081-publi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80928"/>
            <a:ext cx="3886200" cy="27813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6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8" name="Rectangle 17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horizontal, vertical or at a predefined angle?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9249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517232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2210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42210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Ortho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Break</a:t>
            </a:r>
            <a:endParaRPr lang="en-GB" sz="3600" b="1" dirty="0"/>
          </a:p>
        </p:txBody>
      </p:sp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9" name="Rectangle 1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407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colours is a primary colour?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6369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Green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849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00B050"/>
                </a:solidFill>
              </a:rPr>
              <a:t>Red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Purple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139952" y="2420888"/>
            <a:ext cx="4320480" cy="2592288"/>
            <a:chOff x="3779912" y="2564904"/>
            <a:chExt cx="4320480" cy="2592288"/>
          </a:xfrm>
        </p:grpSpPr>
        <p:sp>
          <p:nvSpPr>
            <p:cNvPr id="12" name="Oval 11"/>
            <p:cNvSpPr/>
            <p:nvPr/>
          </p:nvSpPr>
          <p:spPr>
            <a:xfrm>
              <a:off x="5076056" y="2564904"/>
              <a:ext cx="1728192" cy="158417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372200" y="3573016"/>
              <a:ext cx="1728192" cy="15841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779912" y="3573016"/>
              <a:ext cx="1728192" cy="15841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7" name="Rectangle 1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to connect accurately to another line in a specific way.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08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170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Ortho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Break</a:t>
            </a:r>
            <a:endParaRPr lang="en-GB" sz="3600" b="1" dirty="0"/>
          </a:p>
        </p:txBody>
      </p:sp>
      <p:grpSp>
        <p:nvGrpSpPr>
          <p:cNvPr id="2" name="Group 25"/>
          <p:cNvGrpSpPr/>
          <p:nvPr/>
        </p:nvGrpSpPr>
        <p:grpSpPr>
          <a:xfrm>
            <a:off x="5436096" y="2162944"/>
            <a:ext cx="1925960" cy="3282280"/>
            <a:chOff x="5076056" y="2667000"/>
            <a:chExt cx="2286000" cy="4191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667000"/>
              <a:ext cx="773113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5914256" y="2667000"/>
              <a:ext cx="144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On/off</a:t>
              </a: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Q37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8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0" name="Rectangle 1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to connect accurately to another line as shown.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Trim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Extend</a:t>
            </a:r>
            <a:endParaRPr lang="en-GB" sz="3600" b="1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19500" y="3573016"/>
            <a:ext cx="1905000" cy="1219200"/>
            <a:chOff x="2304" y="960"/>
            <a:chExt cx="1200" cy="768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2304" y="129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3504" y="96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19900" y="3573016"/>
            <a:ext cx="1905000" cy="1219200"/>
            <a:chOff x="4320" y="960"/>
            <a:chExt cx="1200" cy="768"/>
          </a:xfrm>
        </p:grpSpPr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320" y="1296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5520" y="96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5829300" y="3801616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Q38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8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0" name="Rectangle 2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7" grpId="0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4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will change drawing A to Drawing B.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50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73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212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50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Chamfer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2122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Fillet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173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Ring array</a:t>
            </a:r>
            <a:endParaRPr lang="en-GB" sz="3600" b="1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33192"/>
            <a:ext cx="1740221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432" y="3356992"/>
            <a:ext cx="1740221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6211052" y="3529228"/>
            <a:ext cx="420456" cy="373739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572000" y="34671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</a:t>
            </a:r>
            <a:endParaRPr lang="en-GB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96336" y="34331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</a:t>
            </a:r>
            <a:endParaRPr lang="en-GB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Q39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7" name="Rectangle 2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8" grpId="0" animBg="1"/>
      <p:bldP spid="29" grpId="0"/>
      <p:bldP spid="30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single Cad command will change drawing A to Drawing B.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Mirror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Copy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Multicopy</a:t>
            </a:r>
            <a:endParaRPr lang="en-GB" sz="3600" b="1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980342" y="2931822"/>
            <a:ext cx="436210" cy="347359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4"/>
          <p:cNvGrpSpPr/>
          <p:nvPr/>
        </p:nvGrpSpPr>
        <p:grpSpPr>
          <a:xfrm>
            <a:off x="4283968" y="2714722"/>
            <a:ext cx="1114760" cy="2286260"/>
            <a:chOff x="4283968" y="3146770"/>
            <a:chExt cx="1114760" cy="2286260"/>
          </a:xfrm>
        </p:grpSpPr>
        <p:sp>
          <p:nvSpPr>
            <p:cNvPr id="29" name="TextBox 28"/>
            <p:cNvSpPr txBox="1"/>
            <p:nvPr/>
          </p:nvSpPr>
          <p:spPr>
            <a:xfrm>
              <a:off x="4572000" y="47251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A</a:t>
              </a:r>
              <a:endParaRPr lang="en-GB" sz="4000" b="1" dirty="0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4283968" y="3146770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6561956" y="1802904"/>
            <a:ext cx="2277988" cy="3270086"/>
            <a:chOff x="6561956" y="2234952"/>
            <a:chExt cx="2277988" cy="3270086"/>
          </a:xfrm>
        </p:grpSpPr>
        <p:sp>
          <p:nvSpPr>
            <p:cNvPr id="30" name="TextBox 29"/>
            <p:cNvSpPr txBox="1"/>
            <p:nvPr/>
          </p:nvSpPr>
          <p:spPr>
            <a:xfrm>
              <a:off x="7380312" y="4797152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B</a:t>
              </a:r>
              <a:endParaRPr lang="en-GB" sz="4000" b="1" dirty="0"/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6561956" y="2234952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7288973" y="2973091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7725184" y="3841489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39" name="Rectangle 3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18" grpId="0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single Cad command will change the drawings as shown.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51211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512118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1211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51211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Copy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23928" y="51211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Rotate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76256" y="51211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Mirror</a:t>
            </a:r>
            <a:endParaRPr lang="en-GB" sz="3600" b="1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767074" y="35807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4200177">
            <a:off x="1605274" y="30473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148074" y="3275993"/>
            <a:ext cx="838200" cy="1066800"/>
          </a:xfrm>
          <a:custGeom>
            <a:avLst/>
            <a:gdLst>
              <a:gd name="G0" fmla="+- -7358502 0 0"/>
              <a:gd name="G1" fmla="+- 9043107 0 0"/>
              <a:gd name="G2" fmla="+- -7358502 0 9043107"/>
              <a:gd name="G3" fmla="+- 10800 0 0"/>
              <a:gd name="G4" fmla="+- 0 0 -73585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071 0 0"/>
              <a:gd name="G9" fmla="+- 0 0 9043107"/>
              <a:gd name="G10" fmla="+- 5071 0 2700"/>
              <a:gd name="G11" fmla="cos G10 -7358502"/>
              <a:gd name="G12" fmla="sin G10 -7358502"/>
              <a:gd name="G13" fmla="cos 13500 -7358502"/>
              <a:gd name="G14" fmla="sin 13500 -7358502"/>
              <a:gd name="G15" fmla="+- G11 10800 0"/>
              <a:gd name="G16" fmla="+- G12 10800 0"/>
              <a:gd name="G17" fmla="+- G13 10800 0"/>
              <a:gd name="G18" fmla="+- G14 10800 0"/>
              <a:gd name="G19" fmla="*/ 5071 1 2"/>
              <a:gd name="G20" fmla="+- G19 5400 0"/>
              <a:gd name="G21" fmla="cos G20 -7358502"/>
              <a:gd name="G22" fmla="sin G20 -7358502"/>
              <a:gd name="G23" fmla="+- G21 10800 0"/>
              <a:gd name="G24" fmla="+- G12 G23 G22"/>
              <a:gd name="G25" fmla="+- G22 G23 G11"/>
              <a:gd name="G26" fmla="cos 10800 -7358502"/>
              <a:gd name="G27" fmla="sin 10800 -7358502"/>
              <a:gd name="G28" fmla="cos 5071 -7358502"/>
              <a:gd name="G29" fmla="sin 5071 -73585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043107"/>
              <a:gd name="G36" fmla="sin G34 9043107"/>
              <a:gd name="G37" fmla="+/ 9043107 -73585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071 G39"/>
              <a:gd name="G43" fmla="sin 50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70 w 21600"/>
              <a:gd name="T5" fmla="*/ 8397 h 21600"/>
              <a:gd name="T6" fmla="*/ 4903 w 21600"/>
              <a:gd name="T7" fmla="*/ 16111 h 21600"/>
              <a:gd name="T8" fmla="*/ 5856 w 21600"/>
              <a:gd name="T9" fmla="*/ 9671 h 21600"/>
              <a:gd name="T10" fmla="*/ 5681 w 21600"/>
              <a:gd name="T11" fmla="*/ -1692 h 21600"/>
              <a:gd name="T12" fmla="*/ 12940 w 21600"/>
              <a:gd name="T13" fmla="*/ 1345 h 21600"/>
              <a:gd name="T14" fmla="*/ 9901 w 21600"/>
              <a:gd name="T15" fmla="*/ 860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877" y="6107"/>
                </a:moveTo>
                <a:cubicBezTo>
                  <a:pt x="6972" y="6887"/>
                  <a:pt x="5729" y="8741"/>
                  <a:pt x="5729" y="10799"/>
                </a:cubicBezTo>
                <a:cubicBezTo>
                  <a:pt x="5728" y="12053"/>
                  <a:pt x="6193" y="13262"/>
                  <a:pt x="7032" y="14194"/>
                </a:cubicBezTo>
                <a:lnTo>
                  <a:pt x="2775" y="18028"/>
                </a:lnTo>
                <a:cubicBezTo>
                  <a:pt x="988" y="16044"/>
                  <a:pt x="0" y="13469"/>
                  <a:pt x="0" y="10800"/>
                </a:cubicBezTo>
                <a:cubicBezTo>
                  <a:pt x="-1" y="6416"/>
                  <a:pt x="2649" y="2468"/>
                  <a:pt x="6705" y="806"/>
                </a:cubicBezTo>
                <a:lnTo>
                  <a:pt x="5681" y="-1692"/>
                </a:lnTo>
                <a:lnTo>
                  <a:pt x="12940" y="1345"/>
                </a:lnTo>
                <a:lnTo>
                  <a:pt x="9901" y="8606"/>
                </a:lnTo>
                <a:lnTo>
                  <a:pt x="8877" y="610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4272274" y="36569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 rot="1990059">
            <a:off x="4729474" y="20567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320274" y="3656993"/>
            <a:ext cx="990600" cy="1066800"/>
            <a:chOff x="5040" y="2256"/>
            <a:chExt cx="624" cy="672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5376" y="2256"/>
              <a:ext cx="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H="1">
              <a:off x="5040" y="2592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5280" y="249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00574" y="4153881"/>
            <a:ext cx="990600" cy="1066800"/>
            <a:chOff x="5040" y="2256"/>
            <a:chExt cx="624" cy="672"/>
          </a:xfrm>
        </p:grpSpPr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76" y="2256"/>
              <a:ext cx="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040" y="2592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5280" y="249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3434074" y="274259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OR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4424674" y="2666393"/>
            <a:ext cx="838200" cy="1066800"/>
          </a:xfrm>
          <a:custGeom>
            <a:avLst/>
            <a:gdLst>
              <a:gd name="G0" fmla="+- -7358502 0 0"/>
              <a:gd name="G1" fmla="+- 9043107 0 0"/>
              <a:gd name="G2" fmla="+- -7358502 0 9043107"/>
              <a:gd name="G3" fmla="+- 10800 0 0"/>
              <a:gd name="G4" fmla="+- 0 0 -73585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071 0 0"/>
              <a:gd name="G9" fmla="+- 0 0 9043107"/>
              <a:gd name="G10" fmla="+- 5071 0 2700"/>
              <a:gd name="G11" fmla="cos G10 -7358502"/>
              <a:gd name="G12" fmla="sin G10 -7358502"/>
              <a:gd name="G13" fmla="cos 13500 -7358502"/>
              <a:gd name="G14" fmla="sin 13500 -7358502"/>
              <a:gd name="G15" fmla="+- G11 10800 0"/>
              <a:gd name="G16" fmla="+- G12 10800 0"/>
              <a:gd name="G17" fmla="+- G13 10800 0"/>
              <a:gd name="G18" fmla="+- G14 10800 0"/>
              <a:gd name="G19" fmla="*/ 5071 1 2"/>
              <a:gd name="G20" fmla="+- G19 5400 0"/>
              <a:gd name="G21" fmla="cos G20 -7358502"/>
              <a:gd name="G22" fmla="sin G20 -7358502"/>
              <a:gd name="G23" fmla="+- G21 10800 0"/>
              <a:gd name="G24" fmla="+- G12 G23 G22"/>
              <a:gd name="G25" fmla="+- G22 G23 G11"/>
              <a:gd name="G26" fmla="cos 10800 -7358502"/>
              <a:gd name="G27" fmla="sin 10800 -7358502"/>
              <a:gd name="G28" fmla="cos 5071 -7358502"/>
              <a:gd name="G29" fmla="sin 5071 -73585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043107"/>
              <a:gd name="G36" fmla="sin G34 9043107"/>
              <a:gd name="G37" fmla="+/ 9043107 -73585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071 G39"/>
              <a:gd name="G43" fmla="sin 50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70 w 21600"/>
              <a:gd name="T5" fmla="*/ 8397 h 21600"/>
              <a:gd name="T6" fmla="*/ 4903 w 21600"/>
              <a:gd name="T7" fmla="*/ 16111 h 21600"/>
              <a:gd name="T8" fmla="*/ 5856 w 21600"/>
              <a:gd name="T9" fmla="*/ 9671 h 21600"/>
              <a:gd name="T10" fmla="*/ 5681 w 21600"/>
              <a:gd name="T11" fmla="*/ -1692 h 21600"/>
              <a:gd name="T12" fmla="*/ 12940 w 21600"/>
              <a:gd name="T13" fmla="*/ 1345 h 21600"/>
              <a:gd name="T14" fmla="*/ 9901 w 21600"/>
              <a:gd name="T15" fmla="*/ 860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877" y="6107"/>
                </a:moveTo>
                <a:cubicBezTo>
                  <a:pt x="6972" y="6887"/>
                  <a:pt x="5729" y="8741"/>
                  <a:pt x="5729" y="10799"/>
                </a:cubicBezTo>
                <a:cubicBezTo>
                  <a:pt x="5728" y="12053"/>
                  <a:pt x="6193" y="13262"/>
                  <a:pt x="7032" y="14194"/>
                </a:cubicBezTo>
                <a:lnTo>
                  <a:pt x="2775" y="18028"/>
                </a:lnTo>
                <a:cubicBezTo>
                  <a:pt x="988" y="16044"/>
                  <a:pt x="0" y="13469"/>
                  <a:pt x="0" y="10800"/>
                </a:cubicBezTo>
                <a:cubicBezTo>
                  <a:pt x="-1" y="6416"/>
                  <a:pt x="2649" y="2468"/>
                  <a:pt x="6705" y="806"/>
                </a:cubicBezTo>
                <a:lnTo>
                  <a:pt x="5681" y="-1692"/>
                </a:lnTo>
                <a:lnTo>
                  <a:pt x="12940" y="1345"/>
                </a:lnTo>
                <a:lnTo>
                  <a:pt x="9901" y="8606"/>
                </a:lnTo>
                <a:lnTo>
                  <a:pt x="8877" y="610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Q41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47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49" name="Rectangle 4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2C2C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2C2C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32" grpId="0"/>
      <p:bldP spid="33" grpId="0"/>
      <p:bldP spid="34" grpId="0"/>
      <p:bldP spid="22" grpId="0" animBg="1"/>
      <p:bldP spid="28" grpId="0" animBg="1"/>
      <p:bldP spid="31" grpId="0" animBg="1"/>
      <p:bldP spid="35" grpId="0" animBg="1"/>
      <p:bldP spid="36" grpId="0" animBg="1"/>
      <p:bldP spid="45" grpId="0" autoUpdateAnimBg="0"/>
      <p:bldP spid="46" grpId="0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Solutions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407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colours is a primary colour?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6369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r>
              <a:rPr lang="en-GB" sz="3600" b="1" dirty="0" smtClean="0">
                <a:solidFill>
                  <a:srgbClr val="FF0000"/>
                </a:solidFill>
              </a:rPr>
              <a:t>Green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849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r>
              <a:rPr lang="en-GB" sz="3600" b="1" dirty="0" smtClean="0">
                <a:solidFill>
                  <a:srgbClr val="00B050"/>
                </a:solidFill>
              </a:rPr>
              <a:t>Red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Purple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9952" y="2420888"/>
            <a:ext cx="4320480" cy="2592288"/>
            <a:chOff x="3779912" y="2564904"/>
            <a:chExt cx="4320480" cy="2592288"/>
          </a:xfrm>
        </p:grpSpPr>
        <p:sp>
          <p:nvSpPr>
            <p:cNvPr id="12" name="Oval 11"/>
            <p:cNvSpPr/>
            <p:nvPr/>
          </p:nvSpPr>
          <p:spPr>
            <a:xfrm>
              <a:off x="5076056" y="2564904"/>
              <a:ext cx="1728192" cy="158417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372200" y="3573016"/>
              <a:ext cx="1728192" cy="15841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779912" y="3573016"/>
              <a:ext cx="1728192" cy="15841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When you add white to a colour you produce which of the following?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4208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Shade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0689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Emulsion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7170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Tint</a:t>
            </a:r>
            <a:endParaRPr lang="en-GB" sz="36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856" y="2780928"/>
            <a:ext cx="13033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780928"/>
            <a:ext cx="12541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756" y="3619128"/>
            <a:ext cx="803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3331" y="4000128"/>
            <a:ext cx="7477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       Solutions      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52940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When you use colours together that are opposite on the colour wheel they are said to be?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4736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Constant colours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121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Contrasting colours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76976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Harmonising colours</a:t>
            </a:r>
            <a:endParaRPr lang="en-GB" sz="3600" b="1" dirty="0"/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6444208" y="3068960"/>
            <a:ext cx="2115882" cy="2124207"/>
            <a:chOff x="720" y="1536"/>
            <a:chExt cx="1525" cy="1531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3" y="2701"/>
              <a:ext cx="39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103"/>
              <a:ext cx="21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270" y="1536"/>
              <a:ext cx="445" cy="215"/>
              <a:chOff x="1200" y="768"/>
              <a:chExt cx="865" cy="417"/>
            </a:xfrm>
          </p:grpSpPr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36" y="768"/>
                <a:ext cx="768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1200" y="817"/>
                <a:ext cx="86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bg1"/>
                    </a:solidFill>
                  </a:rPr>
                  <a:t>Yellow</a:t>
                </a:r>
                <a:endParaRPr lang="en-US" sz="12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94" y="2446"/>
              <a:ext cx="33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7508259">
              <a:off x="1882" y="2572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tx1"/>
                  </a:solidFill>
                </a:rPr>
                <a:t>Red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755" y="2444"/>
              <a:ext cx="334" cy="393"/>
              <a:chOff x="200" y="2532"/>
              <a:chExt cx="649" cy="764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0" y="2537"/>
                <a:ext cx="64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 rot="14077877">
                <a:off x="194" y="2703"/>
                <a:ext cx="67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</a:rPr>
                  <a:t>Blue</a:t>
                </a:r>
                <a:endParaRPr lang="en-US" sz="12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4" y="2156"/>
              <a:ext cx="49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7" y="1728"/>
              <a:ext cx="493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0" y="2155"/>
              <a:ext cx="49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1735"/>
              <a:ext cx="49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93" y="1761"/>
              <a:ext cx="33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 rot="3484763">
              <a:off x="1813" y="1885"/>
              <a:ext cx="4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Orange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pic>
          <p:nvPicPr>
            <p:cNvPr id="33" name="Picture 2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04" y="2582"/>
              <a:ext cx="9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95" y="2850"/>
              <a:ext cx="39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295" y="2894"/>
              <a:ext cx="3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Violet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pic>
          <p:nvPicPr>
            <p:cNvPr id="36" name="Picture 3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3" y="1726"/>
              <a:ext cx="49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51" y="1761"/>
              <a:ext cx="33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 rot="-3862413">
              <a:off x="714" y="1898"/>
              <a:ext cx="3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Green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pic>
          <p:nvPicPr>
            <p:cNvPr id="39" name="Picture 3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36" y="1564"/>
              <a:ext cx="391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 rot="1612245">
              <a:off x="1607" y="1622"/>
              <a:ext cx="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800" b="1">
                  <a:solidFill>
                    <a:schemeClr val="bg1"/>
                  </a:solidFill>
                </a:rPr>
                <a:t>Yellow-orange</a:t>
              </a:r>
              <a:endParaRPr lang="en-US" sz="800" b="1">
                <a:solidFill>
                  <a:schemeClr val="bg1"/>
                </a:solidFill>
              </a:endParaRPr>
            </a:p>
          </p:txBody>
        </p:sp>
        <p:pic>
          <p:nvPicPr>
            <p:cNvPr id="41" name="Picture 3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031" y="2102"/>
              <a:ext cx="21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 rot="5400000">
              <a:off x="1967" y="2185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Red-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orange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27" y="2701"/>
              <a:ext cx="391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20081774">
              <a:off x="1676" y="2776"/>
              <a:ext cx="2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Red-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violet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 rot="1675152">
              <a:off x="1017" y="2787"/>
              <a:ext cx="2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violet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 rot="-5541508">
              <a:off x="705" y="2195"/>
              <a:ext cx="2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green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pic>
          <p:nvPicPr>
            <p:cNvPr id="47" name="Picture 4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37" y="1563"/>
              <a:ext cx="39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 rot="-1937036">
              <a:off x="994" y="1627"/>
              <a:ext cx="3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Yellow-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green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49"/>
          <p:cNvGrpSpPr>
            <a:grpSpLocks/>
          </p:cNvGrpSpPr>
          <p:nvPr/>
        </p:nvGrpSpPr>
        <p:grpSpPr bwMode="auto">
          <a:xfrm rot="5400000">
            <a:off x="5664305" y="3083709"/>
            <a:ext cx="3848824" cy="2233816"/>
            <a:chOff x="58" y="1462"/>
            <a:chExt cx="2774" cy="1610"/>
          </a:xfrm>
        </p:grpSpPr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58" y="1462"/>
              <a:ext cx="672" cy="3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2160" y="2688"/>
              <a:ext cx="67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849" y="166426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Secondary colours are produced when you mix:-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849" y="288840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Red and purple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849" y="353647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Two primary colours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849" y="41845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primary colour and black</a:t>
            </a:r>
            <a:endParaRPr lang="en-GB" sz="3600" b="1" dirty="0"/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7433" y="2377430"/>
            <a:ext cx="1729080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3433" y="2384346"/>
            <a:ext cx="1711131" cy="13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6526883" y="3363466"/>
          <a:ext cx="1290329" cy="1372096"/>
        </p:xfrm>
        <a:graphic>
          <a:graphicData uri="http://schemas.openxmlformats.org/presentationml/2006/ole">
            <p:oleObj spid="_x0000_s1026" name="CorelDRAW" r:id="rId5" imgW="1027080" imgH="1092600" progId="">
              <p:embed/>
            </p:oleObj>
          </a:graphicData>
        </a:graphic>
      </p:graphicFrame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4005064"/>
            <a:ext cx="973231" cy="6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When you add white to a colour you produce which of the following?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4208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Shade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0689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Emulsion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7170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Tint</a:t>
            </a:r>
            <a:endParaRPr lang="en-GB" sz="36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856" y="2780928"/>
            <a:ext cx="13033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780928"/>
            <a:ext cx="12541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756" y="3619128"/>
            <a:ext cx="803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3331" y="4000128"/>
            <a:ext cx="7477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7" name="Rectangle 1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5320" y="139537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Adding black to a colour produces a 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328" y="218745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A shadow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328" y="283553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 Shade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7328" y="348360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tonal scale</a:t>
            </a:r>
            <a:endParaRPr lang="en-GB" sz="3600" b="1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708" y="3644512"/>
            <a:ext cx="1170257" cy="15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808" y="2763522"/>
            <a:ext cx="1898776" cy="16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2780928"/>
            <a:ext cx="1827080" cy="16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9695" y="4192677"/>
            <a:ext cx="1089309" cy="95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Q5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Warm colours such as red and orange are said to be:- 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4928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Advantageous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14096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Advancing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7890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Receding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4716016" y="1988840"/>
            <a:ext cx="1944216" cy="33123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32240" y="1988840"/>
            <a:ext cx="1944216" cy="33123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Q6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3768" y="2492896"/>
            <a:ext cx="6660232" cy="244827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are considered to be a cool colour.:- 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68153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Yellow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3296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Blue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977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Red</a:t>
            </a:r>
            <a:endParaRPr lang="en-GB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Q7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Cool colours are said to:-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722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recede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520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Advance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1683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Contract</a:t>
            </a:r>
            <a:endParaRPr lang="en-GB" sz="36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5652120" y="1052736"/>
            <a:ext cx="3079750" cy="4699000"/>
            <a:chOff x="5628744" y="1785677"/>
            <a:chExt cx="3079750" cy="4699000"/>
          </a:xfrm>
        </p:grpSpPr>
        <p:grpSp>
          <p:nvGrpSpPr>
            <p:cNvPr id="28" name="Group 60"/>
            <p:cNvGrpSpPr>
              <a:grpSpLocks/>
            </p:cNvGrpSpPr>
            <p:nvPr/>
          </p:nvGrpSpPr>
          <p:grpSpPr bwMode="auto">
            <a:xfrm>
              <a:off x="5628744" y="1785677"/>
              <a:ext cx="3079750" cy="4699000"/>
              <a:chOff x="144" y="778"/>
              <a:chExt cx="1940" cy="2960"/>
            </a:xfrm>
          </p:grpSpPr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1146" y="1151"/>
                <a:ext cx="938" cy="1082"/>
              </a:xfrm>
              <a:custGeom>
                <a:avLst/>
                <a:gdLst/>
                <a:ahLst/>
                <a:cxnLst>
                  <a:cxn ang="0">
                    <a:pos x="470" y="1082"/>
                  </a:cxn>
                  <a:cxn ang="0">
                    <a:pos x="938" y="812"/>
                  </a:cxn>
                  <a:cxn ang="0">
                    <a:pos x="470" y="0"/>
                  </a:cxn>
                  <a:cxn ang="0">
                    <a:pos x="0" y="812"/>
                  </a:cxn>
                  <a:cxn ang="0">
                    <a:pos x="470" y="1082"/>
                  </a:cxn>
                </a:cxnLst>
                <a:rect l="0" t="0" r="r" b="b"/>
                <a:pathLst>
                  <a:path w="938" h="1082">
                    <a:moveTo>
                      <a:pt x="470" y="1082"/>
                    </a:moveTo>
                    <a:lnTo>
                      <a:pt x="938" y="812"/>
                    </a:lnTo>
                    <a:lnTo>
                      <a:pt x="470" y="0"/>
                    </a:lnTo>
                    <a:lnTo>
                      <a:pt x="0" y="812"/>
                    </a:lnTo>
                    <a:lnTo>
                      <a:pt x="470" y="108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>
                <a:off x="1246" y="778"/>
                <a:ext cx="748" cy="397"/>
              </a:xfrm>
              <a:custGeom>
                <a:avLst/>
                <a:gdLst/>
                <a:ahLst/>
                <a:cxnLst>
                  <a:cxn ang="0">
                    <a:pos x="674" y="32"/>
                  </a:cxn>
                  <a:cxn ang="0">
                    <a:pos x="601" y="17"/>
                  </a:cxn>
                  <a:cxn ang="0">
                    <a:pos x="526" y="7"/>
                  </a:cxn>
                  <a:cxn ang="0">
                    <a:pos x="449" y="2"/>
                  </a:cxn>
                  <a:cxn ang="0">
                    <a:pos x="374" y="0"/>
                  </a:cxn>
                  <a:cxn ang="0">
                    <a:pos x="299" y="2"/>
                  </a:cxn>
                  <a:cxn ang="0">
                    <a:pos x="222" y="7"/>
                  </a:cxn>
                  <a:cxn ang="0">
                    <a:pos x="147" y="17"/>
                  </a:cxn>
                  <a:cxn ang="0">
                    <a:pos x="74" y="32"/>
                  </a:cxn>
                  <a:cxn ang="0">
                    <a:pos x="0" y="48"/>
                  </a:cxn>
                  <a:cxn ang="0">
                    <a:pos x="94" y="397"/>
                  </a:cxn>
                  <a:cxn ang="0">
                    <a:pos x="155" y="384"/>
                  </a:cxn>
                  <a:cxn ang="0">
                    <a:pos x="217" y="372"/>
                  </a:cxn>
                  <a:cxn ang="0">
                    <a:pos x="280" y="365"/>
                  </a:cxn>
                  <a:cxn ang="0">
                    <a:pos x="341" y="361"/>
                  </a:cxn>
                  <a:cxn ang="0">
                    <a:pos x="407" y="361"/>
                  </a:cxn>
                  <a:cxn ang="0">
                    <a:pos x="468" y="365"/>
                  </a:cxn>
                  <a:cxn ang="0">
                    <a:pos x="531" y="372"/>
                  </a:cxn>
                  <a:cxn ang="0">
                    <a:pos x="593" y="384"/>
                  </a:cxn>
                  <a:cxn ang="0">
                    <a:pos x="654" y="397"/>
                  </a:cxn>
                  <a:cxn ang="0">
                    <a:pos x="748" y="48"/>
                  </a:cxn>
                  <a:cxn ang="0">
                    <a:pos x="674" y="32"/>
                  </a:cxn>
                </a:cxnLst>
                <a:rect l="0" t="0" r="r" b="b"/>
                <a:pathLst>
                  <a:path w="748" h="397">
                    <a:moveTo>
                      <a:pt x="674" y="32"/>
                    </a:moveTo>
                    <a:lnTo>
                      <a:pt x="601" y="17"/>
                    </a:lnTo>
                    <a:lnTo>
                      <a:pt x="526" y="7"/>
                    </a:lnTo>
                    <a:lnTo>
                      <a:pt x="449" y="2"/>
                    </a:lnTo>
                    <a:lnTo>
                      <a:pt x="374" y="0"/>
                    </a:lnTo>
                    <a:lnTo>
                      <a:pt x="299" y="2"/>
                    </a:lnTo>
                    <a:lnTo>
                      <a:pt x="222" y="7"/>
                    </a:lnTo>
                    <a:lnTo>
                      <a:pt x="147" y="17"/>
                    </a:lnTo>
                    <a:lnTo>
                      <a:pt x="74" y="32"/>
                    </a:lnTo>
                    <a:lnTo>
                      <a:pt x="0" y="48"/>
                    </a:lnTo>
                    <a:lnTo>
                      <a:pt x="94" y="397"/>
                    </a:lnTo>
                    <a:lnTo>
                      <a:pt x="155" y="384"/>
                    </a:lnTo>
                    <a:lnTo>
                      <a:pt x="217" y="372"/>
                    </a:lnTo>
                    <a:lnTo>
                      <a:pt x="280" y="365"/>
                    </a:lnTo>
                    <a:lnTo>
                      <a:pt x="341" y="361"/>
                    </a:lnTo>
                    <a:lnTo>
                      <a:pt x="407" y="361"/>
                    </a:lnTo>
                    <a:lnTo>
                      <a:pt x="468" y="365"/>
                    </a:lnTo>
                    <a:lnTo>
                      <a:pt x="531" y="372"/>
                    </a:lnTo>
                    <a:lnTo>
                      <a:pt x="593" y="384"/>
                    </a:lnTo>
                    <a:lnTo>
                      <a:pt x="654" y="397"/>
                    </a:lnTo>
                    <a:lnTo>
                      <a:pt x="748" y="48"/>
                    </a:lnTo>
                    <a:lnTo>
                      <a:pt x="674" y="3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1" name="Picture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8" y="3321"/>
                <a:ext cx="768" cy="41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35" name="Group 56"/>
              <p:cNvGrpSpPr>
                <a:grpSpLocks/>
              </p:cNvGrpSpPr>
              <p:nvPr/>
            </p:nvGrpSpPr>
            <p:grpSpPr bwMode="auto">
              <a:xfrm>
                <a:off x="144" y="820"/>
                <a:ext cx="1204" cy="2862"/>
                <a:chOff x="144" y="820"/>
                <a:chExt cx="1204" cy="2862"/>
              </a:xfrm>
            </p:grpSpPr>
            <p:pic>
              <p:nvPicPr>
                <p:cNvPr id="36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92" y="1205"/>
                  <a:ext cx="649" cy="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1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6" y="820"/>
                  <a:ext cx="760" cy="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" name="Picture 1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0" y="2537"/>
                  <a:ext cx="649" cy="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2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88" y="3033"/>
                  <a:ext cx="760" cy="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2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4" y="1865"/>
                  <a:ext cx="417" cy="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 rot="14077877">
              <a:off x="5685100" y="5002746"/>
              <a:ext cx="1074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Blue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7413094" y="596080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Violet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 rot="17737587">
              <a:off x="5584294" y="291280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Green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 rot="1675152">
              <a:off x="6619344" y="5579802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violet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 rot="16058492">
              <a:off x="5584294" y="3827202"/>
              <a:ext cx="730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green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 rot="19662964">
              <a:off x="6498694" y="2074602"/>
              <a:ext cx="933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1800" b="1" dirty="0">
                  <a:solidFill>
                    <a:schemeClr val="tx1"/>
                  </a:solidFill>
                </a:rPr>
                <a:t>Yellow-</a:t>
              </a:r>
            </a:p>
            <a:p>
              <a:pPr algn="ctr">
                <a:spcBef>
                  <a:spcPct val="0"/>
                </a:spcBef>
              </a:pPr>
              <a:r>
                <a:rPr lang="en-GB" sz="1800" b="1" dirty="0">
                  <a:solidFill>
                    <a:schemeClr val="tx1"/>
                  </a:solidFill>
                </a:rPr>
                <a:t>green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Q8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tertiary colour is produced when:-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3935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Black is added to a colour.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0415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White is added to a colour.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689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primary and secondary colour are     </a:t>
            </a:r>
          </a:p>
          <a:p>
            <a:r>
              <a:rPr lang="en-GB" sz="3600" b="1" dirty="0" smtClean="0"/>
              <a:t>    mixed together.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Q9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7281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Which of the following is a secondary colour.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9249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Yellow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Green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2210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Yellow - orange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64088" y="2808312"/>
            <a:ext cx="3779912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64088" y="3456384"/>
            <a:ext cx="3779912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64088" y="4104456"/>
            <a:ext cx="3779912" cy="57606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Q10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the following symbol on an orthographic drawing mean?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No entry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Radius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Diameter</a:t>
            </a:r>
            <a:endParaRPr lang="en-GB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24128" y="2636912"/>
            <a:ext cx="2160240" cy="2160240"/>
            <a:chOff x="7236296" y="2924944"/>
            <a:chExt cx="1080120" cy="1080120"/>
          </a:xfrm>
        </p:grpSpPr>
        <p:sp>
          <p:nvSpPr>
            <p:cNvPr id="13" name="Oval 12"/>
            <p:cNvSpPr/>
            <p:nvPr/>
          </p:nvSpPr>
          <p:spPr>
            <a:xfrm>
              <a:off x="7236296" y="2924944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7236296" y="2924944"/>
              <a:ext cx="1080120" cy="1080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sink? Is it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18434" name="Picture 2" descr="http://www.ikea.com/gb/en/images/products/domsjo-sink-bowl-white__73319_PE189949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4032448" cy="4032448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547664" y="3789040"/>
            <a:ext cx="1224136" cy="792088"/>
            <a:chOff x="1331640" y="4509121"/>
            <a:chExt cx="1224136" cy="792088"/>
          </a:xfrm>
        </p:grpSpPr>
        <p:sp>
          <p:nvSpPr>
            <p:cNvPr id="19" name="Rectangle 18"/>
            <p:cNvSpPr/>
            <p:nvPr/>
          </p:nvSpPr>
          <p:spPr>
            <a:xfrm>
              <a:off x="1331640" y="4509121"/>
              <a:ext cx="1224136" cy="7920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849198" y="4581128"/>
              <a:ext cx="189021" cy="1890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3528" y="2420888"/>
            <a:ext cx="2232248" cy="3384376"/>
            <a:chOff x="323528" y="2420888"/>
            <a:chExt cx="2232248" cy="3384376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260952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5013176"/>
              <a:ext cx="76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</a:t>
              </a:r>
              <a:endParaRPr lang="en-GB" sz="3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47664" y="2420888"/>
              <a:ext cx="1008112" cy="930937"/>
              <a:chOff x="1331640" y="3284984"/>
              <a:chExt cx="1152128" cy="106392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31640" y="3284984"/>
                <a:ext cx="1152128" cy="10639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799692" y="3708936"/>
                <a:ext cx="216024" cy="2160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47664" y="4941168"/>
              <a:ext cx="864096" cy="864096"/>
              <a:chOff x="1331640" y="5661248"/>
              <a:chExt cx="864096" cy="86409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31640" y="5661248"/>
                <a:ext cx="864096" cy="8640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03648" y="6237312"/>
                <a:ext cx="189021" cy="18902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Q12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radiator?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8255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770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22920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25602" name="Picture 2" descr="http://www.apexplumbinglincoln.co.uk/images/radi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3810000" cy="318135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1259632" y="3068960"/>
            <a:ext cx="2520280" cy="210857"/>
            <a:chOff x="1043608" y="3429000"/>
            <a:chExt cx="2520280" cy="210857"/>
          </a:xfrm>
        </p:grpSpPr>
        <p:sp>
          <p:nvSpPr>
            <p:cNvPr id="14" name="Rectangle 13"/>
            <p:cNvSpPr/>
            <p:nvPr/>
          </p:nvSpPr>
          <p:spPr>
            <a:xfrm>
              <a:off x="1439652" y="3429000"/>
              <a:ext cx="1728192" cy="21085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043608" y="3530553"/>
              <a:ext cx="252028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59632" y="4293096"/>
            <a:ext cx="2520280" cy="210857"/>
            <a:chOff x="1259632" y="4653136"/>
            <a:chExt cx="2520280" cy="210857"/>
          </a:xfrm>
        </p:grpSpPr>
        <p:sp>
          <p:nvSpPr>
            <p:cNvPr id="30" name="Rectangle 29"/>
            <p:cNvSpPr/>
            <p:nvPr/>
          </p:nvSpPr>
          <p:spPr>
            <a:xfrm>
              <a:off x="1655676" y="4653136"/>
              <a:ext cx="1728192" cy="2108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3383868" y="4756626"/>
              <a:ext cx="396044" cy="3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259632" y="4756626"/>
              <a:ext cx="396044" cy="3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59632" y="5373216"/>
            <a:ext cx="2592288" cy="288032"/>
            <a:chOff x="1259632" y="5733256"/>
            <a:chExt cx="2592288" cy="28803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259632" y="5877272"/>
              <a:ext cx="36004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19672" y="5733256"/>
              <a:ext cx="144016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763688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2051720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339752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627784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915816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203848" y="5733256"/>
              <a:ext cx="28803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733256"/>
              <a:ext cx="360040" cy="7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Q13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Lamp? Is it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26626" name="Picture 2" descr="http://stuartmillerdesign.co.uk/Assets/Images/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27984" y="1916832"/>
            <a:ext cx="2088232" cy="3740118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 rot="2700000">
            <a:off x="1627348" y="3652700"/>
            <a:ext cx="1080120" cy="1080120"/>
            <a:chOff x="1547664" y="2996952"/>
            <a:chExt cx="1224136" cy="1224136"/>
          </a:xfrm>
        </p:grpSpPr>
        <p:sp>
          <p:nvSpPr>
            <p:cNvPr id="50" name="Oval 49"/>
            <p:cNvSpPr/>
            <p:nvPr/>
          </p:nvSpPr>
          <p:spPr>
            <a:xfrm>
              <a:off x="1547664" y="2996952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>
              <a:stCxn id="50" idx="2"/>
              <a:endCxn id="50" idx="6"/>
            </p:cNvCxnSpPr>
            <p:nvPr/>
          </p:nvCxnSpPr>
          <p:spPr>
            <a:xfrm rot="108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0"/>
              <a:endCxn id="50" idx="4"/>
            </p:cNvCxnSpPr>
            <p:nvPr/>
          </p:nvCxnSpPr>
          <p:spPr>
            <a:xfrm rot="16200000" flipH="1">
              <a:off x="1547664" y="3609020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51520" y="2348880"/>
            <a:ext cx="2478099" cy="3744416"/>
            <a:chOff x="251520" y="2348880"/>
            <a:chExt cx="2478099" cy="3744416"/>
          </a:xfrm>
        </p:grpSpPr>
        <p:sp>
          <p:nvSpPr>
            <p:cNvPr id="9" name="TextBox 8"/>
            <p:cNvSpPr txBox="1"/>
            <p:nvPr/>
          </p:nvSpPr>
          <p:spPr>
            <a:xfrm>
              <a:off x="251520" y="260952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5229200"/>
              <a:ext cx="76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</a:t>
              </a:r>
              <a:endParaRPr lang="en-GB" sz="3600" b="1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649499" y="2348880"/>
              <a:ext cx="1080120" cy="1080120"/>
              <a:chOff x="1547664" y="2996952"/>
              <a:chExt cx="1224136" cy="122413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547664" y="2996952"/>
                <a:ext cx="1224136" cy="122413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Connector 32"/>
              <p:cNvCxnSpPr>
                <a:stCxn id="29" idx="2"/>
                <a:endCxn id="29" idx="6"/>
              </p:cNvCxnSpPr>
              <p:nvPr/>
            </p:nvCxnSpPr>
            <p:spPr>
              <a:xfrm rot="10800000" flipH="1">
                <a:off x="1547664" y="3609020"/>
                <a:ext cx="12241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0"/>
                <a:endCxn id="29" idx="4"/>
              </p:cNvCxnSpPr>
              <p:nvPr/>
            </p:nvCxnSpPr>
            <p:spPr>
              <a:xfrm rot="16200000" flipH="1">
                <a:off x="1547664" y="3609020"/>
                <a:ext cx="12241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619672" y="5013176"/>
              <a:ext cx="1080120" cy="1080120"/>
              <a:chOff x="1513159" y="5554735"/>
              <a:chExt cx="1224136" cy="1224136"/>
            </a:xfrm>
          </p:grpSpPr>
          <p:sp>
            <p:nvSpPr>
              <p:cNvPr id="54" name="Oval 53"/>
              <p:cNvSpPr/>
              <p:nvPr/>
            </p:nvSpPr>
            <p:spPr>
              <a:xfrm rot="2700000">
                <a:off x="1513159" y="5554735"/>
                <a:ext cx="1224136" cy="122413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Connector 55"/>
              <p:cNvCxnSpPr>
                <a:stCxn id="54" idx="0"/>
                <a:endCxn id="54" idx="4"/>
              </p:cNvCxnSpPr>
              <p:nvPr/>
            </p:nvCxnSpPr>
            <p:spPr>
              <a:xfrm rot="18900000" flipH="1">
                <a:off x="1513159" y="6166803"/>
                <a:ext cx="12241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0"/>
                <a:endCxn id="54" idx="2"/>
              </p:cNvCxnSpPr>
              <p:nvPr/>
            </p:nvCxnSpPr>
            <p:spPr>
              <a:xfrm flipH="1">
                <a:off x="1692430" y="5734006"/>
                <a:ext cx="86559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4" idx="6"/>
                <a:endCxn id="54" idx="0"/>
              </p:cNvCxnSpPr>
              <p:nvPr/>
            </p:nvCxnSpPr>
            <p:spPr>
              <a:xfrm rot="5400000" flipH="1">
                <a:off x="2125227" y="6166803"/>
                <a:ext cx="86559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Q14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52940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When you use colours together that are opposite on the colour wheel they are said to be?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4736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Constant colours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121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Contrasting colours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76976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Harmonising colours</a:t>
            </a:r>
            <a:endParaRPr lang="en-GB" sz="3600" b="1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444208" y="3068960"/>
            <a:ext cx="2115882" cy="2124207"/>
            <a:chOff x="720" y="1536"/>
            <a:chExt cx="1525" cy="1531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3" y="2701"/>
              <a:ext cx="39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103"/>
              <a:ext cx="21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70" y="1536"/>
              <a:ext cx="445" cy="215"/>
              <a:chOff x="1200" y="768"/>
              <a:chExt cx="865" cy="417"/>
            </a:xfrm>
          </p:grpSpPr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36" y="768"/>
                <a:ext cx="768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1200" y="817"/>
                <a:ext cx="86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bg1"/>
                    </a:solidFill>
                  </a:rPr>
                  <a:t>Yellow</a:t>
                </a:r>
                <a:endParaRPr lang="en-US" sz="12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94" y="2446"/>
              <a:ext cx="33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7508259">
              <a:off x="1882" y="2572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tx1"/>
                  </a:solidFill>
                </a:rPr>
                <a:t>Red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55" y="2444"/>
              <a:ext cx="334" cy="393"/>
              <a:chOff x="200" y="2532"/>
              <a:chExt cx="649" cy="764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0" y="2537"/>
                <a:ext cx="64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 rot="14077877">
                <a:off x="194" y="2703"/>
                <a:ext cx="67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</a:rPr>
                  <a:t>Blue</a:t>
                </a:r>
                <a:endParaRPr lang="en-US" sz="12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4" y="2156"/>
              <a:ext cx="49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7" y="1728"/>
              <a:ext cx="493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0" y="2155"/>
              <a:ext cx="49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1735"/>
              <a:ext cx="49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93" y="1761"/>
              <a:ext cx="33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 rot="3484763">
              <a:off x="1813" y="1885"/>
              <a:ext cx="4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Orange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pic>
          <p:nvPicPr>
            <p:cNvPr id="33" name="Picture 2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04" y="2582"/>
              <a:ext cx="9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95" y="2850"/>
              <a:ext cx="39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295" y="2894"/>
              <a:ext cx="3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Violet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pic>
          <p:nvPicPr>
            <p:cNvPr id="36" name="Picture 3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3" y="1726"/>
              <a:ext cx="49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51" y="1761"/>
              <a:ext cx="33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 rot="-3862413">
              <a:off x="714" y="1898"/>
              <a:ext cx="3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Green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pic>
          <p:nvPicPr>
            <p:cNvPr id="39" name="Picture 3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36" y="1564"/>
              <a:ext cx="391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 rot="1612245">
              <a:off x="1607" y="1622"/>
              <a:ext cx="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800" b="1">
                  <a:solidFill>
                    <a:schemeClr val="bg1"/>
                  </a:solidFill>
                </a:rPr>
                <a:t>Yellow-orange</a:t>
              </a:r>
              <a:endParaRPr lang="en-US" sz="800" b="1">
                <a:solidFill>
                  <a:schemeClr val="bg1"/>
                </a:solidFill>
              </a:endParaRPr>
            </a:p>
          </p:txBody>
        </p:sp>
        <p:pic>
          <p:nvPicPr>
            <p:cNvPr id="41" name="Picture 3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031" y="2102"/>
              <a:ext cx="21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 rot="5400000">
              <a:off x="1967" y="2185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Red-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orange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27" y="2701"/>
              <a:ext cx="391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20081774">
              <a:off x="1676" y="2776"/>
              <a:ext cx="2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Red-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violet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 rot="1675152">
              <a:off x="1017" y="2787"/>
              <a:ext cx="2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violet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 rot="-5541508">
              <a:off x="705" y="2195"/>
              <a:ext cx="2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Blue-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green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pic>
          <p:nvPicPr>
            <p:cNvPr id="47" name="Picture 4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37" y="1563"/>
              <a:ext cx="39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 rot="-1937036">
              <a:off x="994" y="1627"/>
              <a:ext cx="3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Yellow-</a:t>
              </a:r>
            </a:p>
            <a:p>
              <a:pPr algn="ctr">
                <a:spcBef>
                  <a:spcPct val="0"/>
                </a:spcBef>
              </a:pPr>
              <a:r>
                <a:rPr lang="en-GB" sz="800" b="1">
                  <a:solidFill>
                    <a:schemeClr val="tx1"/>
                  </a:solidFill>
                </a:rPr>
                <a:t>green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 rot="5400000">
            <a:off x="5664305" y="3083709"/>
            <a:ext cx="3848824" cy="2233816"/>
            <a:chOff x="58" y="1462"/>
            <a:chExt cx="2774" cy="1610"/>
          </a:xfrm>
        </p:grpSpPr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58" y="1462"/>
              <a:ext cx="672" cy="3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2160" y="2688"/>
              <a:ext cx="67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4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59" name="Rectangle 58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switch? Is it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27650" name="Picture 2" descr="http://www.1stopelectrics.com/image/product/xdn7s/1/intermediate_10_amp_switch_dimension_screwless_satin_chrome_with_polished_chrome_insert_for_3_way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038506" cy="3082703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1691680" y="3356992"/>
            <a:ext cx="1296144" cy="1368152"/>
            <a:chOff x="1691680" y="4005064"/>
            <a:chExt cx="1296144" cy="1368152"/>
          </a:xfrm>
        </p:grpSpPr>
        <p:sp>
          <p:nvSpPr>
            <p:cNvPr id="31" name="Oval 30"/>
            <p:cNvSpPr/>
            <p:nvPr/>
          </p:nvSpPr>
          <p:spPr>
            <a:xfrm>
              <a:off x="1691680" y="4293096"/>
              <a:ext cx="1080120" cy="108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1" idx="7"/>
            </p:cNvCxnSpPr>
            <p:nvPr/>
          </p:nvCxnSpPr>
          <p:spPr>
            <a:xfrm rot="5400000" flipH="1" flipV="1">
              <a:off x="2577616" y="4041068"/>
              <a:ext cx="446212" cy="374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23528" y="2348880"/>
            <a:ext cx="2736304" cy="3672408"/>
            <a:chOff x="323528" y="2348880"/>
            <a:chExt cx="2736304" cy="3672408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260952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5229200"/>
              <a:ext cx="76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</a:t>
              </a:r>
              <a:endParaRPr lang="en-GB" sz="3600" b="1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21507" y="2348880"/>
              <a:ext cx="1080120" cy="1080120"/>
              <a:chOff x="1721507" y="2924944"/>
              <a:chExt cx="1080120" cy="108012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721507" y="2924944"/>
                <a:ext cx="1080120" cy="10801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29" idx="7"/>
              </p:cNvCxnSpPr>
              <p:nvPr/>
            </p:nvCxnSpPr>
            <p:spPr>
              <a:xfrm rot="16200000" flipH="1" flipV="1">
                <a:off x="2246654" y="3104214"/>
                <a:ext cx="417884" cy="3757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403648" y="4941168"/>
              <a:ext cx="1656184" cy="1080120"/>
              <a:chOff x="1619672" y="5517232"/>
              <a:chExt cx="1656184" cy="108012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691680" y="5517232"/>
                <a:ext cx="1080120" cy="10801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2771800" y="6093296"/>
                <a:ext cx="504056" cy="141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1619672" y="5517232"/>
                <a:ext cx="648072" cy="1080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Q15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 a window?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6490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884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1845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28674" name="Picture 2" descr="http://maryt.files.wordpress.com/2008/07/superstock_143-322bbeach-beckoning-through-open-window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864" y="2492896"/>
            <a:ext cx="5034136" cy="3672408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899592" y="2664296"/>
            <a:ext cx="3240360" cy="504056"/>
            <a:chOff x="899592" y="3284984"/>
            <a:chExt cx="3240360" cy="504056"/>
          </a:xfrm>
        </p:grpSpPr>
        <p:sp>
          <p:nvSpPr>
            <p:cNvPr id="22" name="Rectangle 21"/>
            <p:cNvSpPr/>
            <p:nvPr/>
          </p:nvSpPr>
          <p:spPr>
            <a:xfrm>
              <a:off x="899592" y="3284984"/>
              <a:ext cx="3240360" cy="5040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1007604" y="3537012"/>
              <a:ext cx="504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527884" y="3537012"/>
              <a:ext cx="504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59632" y="3429000"/>
              <a:ext cx="2520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59632" y="3645024"/>
              <a:ext cx="2520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99592" y="3960440"/>
            <a:ext cx="3240360" cy="504056"/>
            <a:chOff x="899592" y="4581128"/>
            <a:chExt cx="3240360" cy="504056"/>
          </a:xfrm>
        </p:grpSpPr>
        <p:grpSp>
          <p:nvGrpSpPr>
            <p:cNvPr id="37" name="Group 36"/>
            <p:cNvGrpSpPr/>
            <p:nvPr/>
          </p:nvGrpSpPr>
          <p:grpSpPr>
            <a:xfrm>
              <a:off x="899592" y="4581128"/>
              <a:ext cx="3240360" cy="504056"/>
              <a:chOff x="899592" y="3284984"/>
              <a:chExt cx="3240360" cy="50405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899592" y="3284984"/>
                <a:ext cx="3240360" cy="5040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1007604" y="3537012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527884" y="3537012"/>
                <a:ext cx="504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259632" y="3429000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259632" y="3645024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1259632" y="4725144"/>
              <a:ext cx="2520280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99592" y="4824536"/>
            <a:ext cx="3018525" cy="2304256"/>
            <a:chOff x="1699631" y="5301208"/>
            <a:chExt cx="1792249" cy="1368152"/>
          </a:xfrm>
        </p:grpSpPr>
        <p:sp>
          <p:nvSpPr>
            <p:cNvPr id="48" name="Oval 47"/>
            <p:cNvSpPr/>
            <p:nvPr/>
          </p:nvSpPr>
          <p:spPr>
            <a:xfrm>
              <a:off x="1763688" y="5373216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>
              <a:stCxn id="48" idx="0"/>
              <a:endCxn id="48" idx="4"/>
            </p:cNvCxnSpPr>
            <p:nvPr/>
          </p:nvCxnSpPr>
          <p:spPr>
            <a:xfrm rot="16200000" flipH="1">
              <a:off x="1763688" y="5985284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6"/>
            </p:cNvCxnSpPr>
            <p:nvPr/>
          </p:nvCxnSpPr>
          <p:spPr>
            <a:xfrm flipH="1" flipV="1">
              <a:off x="1956021" y="5971430"/>
              <a:ext cx="1031803" cy="138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699631" y="5301208"/>
              <a:ext cx="64807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2483768" y="5645346"/>
              <a:ext cx="64807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Q16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used to indicate north? Is it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050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30722" name="Picture 2" descr="http://www.channelmogo.org/assets/gallery/Purchased%20photography/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3810000" cy="285750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619672" y="3861048"/>
            <a:ext cx="1080120" cy="1080120"/>
            <a:chOff x="1513159" y="5554735"/>
            <a:chExt cx="1224136" cy="1224136"/>
          </a:xfrm>
        </p:grpSpPr>
        <p:sp>
          <p:nvSpPr>
            <p:cNvPr id="35" name="Oval 34"/>
            <p:cNvSpPr/>
            <p:nvPr/>
          </p:nvSpPr>
          <p:spPr>
            <a:xfrm rot="2700000">
              <a:off x="1513159" y="5554735"/>
              <a:ext cx="1224136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0"/>
              <a:endCxn id="35" idx="4"/>
            </p:cNvCxnSpPr>
            <p:nvPr/>
          </p:nvCxnSpPr>
          <p:spPr>
            <a:xfrm rot="18900000" flipH="1">
              <a:off x="1513159" y="6166803"/>
              <a:ext cx="12241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  <a:endCxn id="35" idx="2"/>
            </p:cNvCxnSpPr>
            <p:nvPr/>
          </p:nvCxnSpPr>
          <p:spPr>
            <a:xfrm flipH="1">
              <a:off x="1692430" y="5734006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6"/>
              <a:endCxn id="35" idx="0"/>
            </p:cNvCxnSpPr>
            <p:nvPr/>
          </p:nvCxnSpPr>
          <p:spPr>
            <a:xfrm rot="5400000" flipH="1">
              <a:off x="2125227" y="6166803"/>
              <a:ext cx="865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2564904"/>
            <a:ext cx="2376264" cy="3600400"/>
            <a:chOff x="323528" y="2564904"/>
            <a:chExt cx="2376264" cy="3600400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268153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5301208"/>
              <a:ext cx="76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</a:t>
              </a:r>
              <a:endParaRPr lang="en-GB" sz="3600" b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19672" y="2564904"/>
              <a:ext cx="1080120" cy="1080120"/>
              <a:chOff x="1619672" y="3068960"/>
              <a:chExt cx="1080120" cy="1080120"/>
            </a:xfrm>
          </p:grpSpPr>
          <p:sp>
            <p:nvSpPr>
              <p:cNvPr id="40" name="Oval 39"/>
              <p:cNvSpPr/>
              <p:nvPr/>
            </p:nvSpPr>
            <p:spPr>
              <a:xfrm rot="2700000">
                <a:off x="1619672" y="3068960"/>
                <a:ext cx="1080120" cy="10801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/>
              <p:cNvCxnSpPr>
                <a:stCxn id="40" idx="0"/>
                <a:endCxn id="40" idx="4"/>
              </p:cNvCxnSpPr>
              <p:nvPr/>
            </p:nvCxnSpPr>
            <p:spPr>
              <a:xfrm rot="18900000" flipH="1">
                <a:off x="1619672" y="3609020"/>
                <a:ext cx="10801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0" idx="0"/>
              </p:cNvCxnSpPr>
              <p:nvPr/>
            </p:nvCxnSpPr>
            <p:spPr>
              <a:xfrm flipH="1">
                <a:off x="2195736" y="3227140"/>
                <a:ext cx="345876" cy="578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40" idx="0"/>
              </p:cNvCxnSpPr>
              <p:nvPr/>
            </p:nvCxnSpPr>
            <p:spPr>
              <a:xfrm rot="5400000" flipH="1" flipV="1">
                <a:off x="2375757" y="3335153"/>
                <a:ext cx="273868" cy="57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1619672" y="5085184"/>
              <a:ext cx="1080120" cy="1080120"/>
              <a:chOff x="1619672" y="5517232"/>
              <a:chExt cx="1080120" cy="108012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619672" y="5517232"/>
                <a:ext cx="1080120" cy="1080120"/>
                <a:chOff x="1513159" y="5554735"/>
                <a:chExt cx="1224136" cy="1224136"/>
              </a:xfrm>
            </p:grpSpPr>
            <p:sp>
              <p:nvSpPr>
                <p:cNvPr id="56" name="Oval 55"/>
                <p:cNvSpPr/>
                <p:nvPr/>
              </p:nvSpPr>
              <p:spPr>
                <a:xfrm rot="2700000">
                  <a:off x="1513159" y="5554735"/>
                  <a:ext cx="1224136" cy="122413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7" name="Straight Connector 56"/>
                <p:cNvCxnSpPr>
                  <a:stCxn id="63" idx="3"/>
                  <a:endCxn id="56" idx="5"/>
                </p:cNvCxnSpPr>
                <p:nvPr/>
              </p:nvCxnSpPr>
              <p:spPr>
                <a:xfrm rot="5400000">
                  <a:off x="1717182" y="6370826"/>
                  <a:ext cx="81609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Isosceles Triangle 62"/>
              <p:cNvSpPr/>
              <p:nvPr/>
            </p:nvSpPr>
            <p:spPr>
              <a:xfrm>
                <a:off x="2015716" y="5517232"/>
                <a:ext cx="288032" cy="360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Q17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correct architectural symbol for a bath? Is it</a:t>
            </a:r>
            <a:endParaRPr lang="en-GB" sz="3600" b="1" dirty="0"/>
          </a:p>
        </p:txBody>
      </p:sp>
      <p:pic>
        <p:nvPicPr>
          <p:cNvPr id="31746" name="Picture 2" descr="http://www.abstractbathrooms.co.uk/images/classic_double_end_roll_top_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072" y="2060848"/>
            <a:ext cx="4685928" cy="3246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157192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15648" y="4941168"/>
            <a:ext cx="2688299" cy="1008112"/>
            <a:chOff x="1223628" y="5589240"/>
            <a:chExt cx="2880320" cy="1080120"/>
          </a:xfrm>
        </p:grpSpPr>
        <p:sp>
          <p:nvSpPr>
            <p:cNvPr id="27" name="Rectangle 26"/>
            <p:cNvSpPr/>
            <p:nvPr/>
          </p:nvSpPr>
          <p:spPr>
            <a:xfrm>
              <a:off x="1223628" y="5589240"/>
              <a:ext cx="2880320" cy="10801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636" y="5669868"/>
              <a:ext cx="2736305" cy="918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707904" y="6021288"/>
              <a:ext cx="216024" cy="2160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28" y="2492896"/>
            <a:ext cx="3816424" cy="2232248"/>
            <a:chOff x="323528" y="2492896"/>
            <a:chExt cx="3816424" cy="2232248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253752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03648" y="2492896"/>
              <a:ext cx="2688299" cy="1008112"/>
              <a:chOff x="1403648" y="7317432"/>
              <a:chExt cx="2688299" cy="100811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403648" y="7317432"/>
                <a:ext cx="2688299" cy="100811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70855" y="7392685"/>
                <a:ext cx="2553885" cy="85760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722306" y="7720677"/>
                <a:ext cx="201622" cy="2016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3528" y="386104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403648" y="3717032"/>
              <a:ext cx="2736304" cy="1008112"/>
              <a:chOff x="1403648" y="4365104"/>
              <a:chExt cx="2664296" cy="100811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403648" y="4365104"/>
                <a:ext cx="2664296" cy="100811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707904" y="476114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Q18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pic>
        <p:nvPicPr>
          <p:cNvPr id="32770" name="Picture 2" descr="http://www.qvsdirect.com/images/D/single_socket_switched_det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1296144" cy="1296144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6228184" y="2132856"/>
            <a:ext cx="4320480" cy="3528392"/>
            <a:chOff x="6660232" y="2348880"/>
            <a:chExt cx="4320480" cy="3528392"/>
          </a:xfrm>
        </p:grpSpPr>
        <p:sp>
          <p:nvSpPr>
            <p:cNvPr id="19" name="Oval 18"/>
            <p:cNvSpPr/>
            <p:nvPr/>
          </p:nvSpPr>
          <p:spPr>
            <a:xfrm>
              <a:off x="7919864" y="2492896"/>
              <a:ext cx="2448272" cy="2448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9" idx="2"/>
            </p:cNvCxnSpPr>
            <p:nvPr/>
          </p:nvCxnSpPr>
          <p:spPr>
            <a:xfrm rot="10800000">
              <a:off x="6660232" y="3717032"/>
              <a:ext cx="12596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144000" y="2348880"/>
              <a:ext cx="1836712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3568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Socket</a:t>
            </a:r>
            <a:endParaRPr lang="en-GB" sz="36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0" y="3140968"/>
            <a:ext cx="5466134" cy="3223049"/>
            <a:chOff x="0" y="3140968"/>
            <a:chExt cx="5466134" cy="3223049"/>
          </a:xfrm>
        </p:grpSpPr>
        <p:pic>
          <p:nvPicPr>
            <p:cNvPr id="32772" name="Picture 4" descr="http://www.housetohome.co.uk/imageBank/w/WHITE-LAM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3140968"/>
              <a:ext cx="1296144" cy="12961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0" y="3429000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5373216"/>
              <a:ext cx="76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C. </a:t>
              </a:r>
              <a:endParaRPr lang="en-GB" sz="3600" b="1" dirty="0"/>
            </a:p>
          </p:txBody>
        </p:sp>
        <p:pic>
          <p:nvPicPr>
            <p:cNvPr id="32774" name="Picture 6" descr="http://www.provokateur.com/news/wp-content/uploads/2009/07/tap-with-dri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 b="19653"/>
            <a:stretch>
              <a:fillRect/>
            </a:stretch>
          </p:blipFill>
          <p:spPr bwMode="auto">
            <a:xfrm flipH="1">
              <a:off x="3677865" y="4437112"/>
              <a:ext cx="1788269" cy="192690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683568" y="3429000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 lamp</a:t>
              </a:r>
              <a:endParaRPr lang="en-GB" sz="3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5576" y="5373216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 tap</a:t>
              </a:r>
              <a:endParaRPr lang="en-GB" sz="3600" b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Q19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        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004048" y="1844824"/>
            <a:ext cx="3600400" cy="1533504"/>
            <a:chOff x="4788024" y="2348880"/>
            <a:chExt cx="3888432" cy="1656184"/>
          </a:xfrm>
        </p:grpSpPr>
        <p:sp>
          <p:nvSpPr>
            <p:cNvPr id="17" name="Rectangle 16"/>
            <p:cNvSpPr/>
            <p:nvPr/>
          </p:nvSpPr>
          <p:spPr>
            <a:xfrm>
              <a:off x="4788024" y="2348880"/>
              <a:ext cx="3888432" cy="16561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4048" y="2492896"/>
              <a:ext cx="1296144" cy="1368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444208" y="3861048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44208" y="2492896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44208" y="2948947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44208" y="3404998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148064" y="3051544"/>
              <a:ext cx="216024" cy="2160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9912" y="4690339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pic>
        <p:nvPicPr>
          <p:cNvPr id="33794" name="Picture 2" descr="http://www.stainlesskitchensink.net/stainlesskitchensin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9" t="17740" r="7207" b="29041"/>
          <a:stretch>
            <a:fillRect/>
          </a:stretch>
        </p:blipFill>
        <p:spPr bwMode="auto">
          <a:xfrm>
            <a:off x="4283968" y="3501008"/>
            <a:ext cx="3672408" cy="217005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0" y="1484784"/>
            <a:ext cx="4499992" cy="4653136"/>
            <a:chOff x="0" y="1484784"/>
            <a:chExt cx="4499992" cy="4653136"/>
          </a:xfrm>
        </p:grpSpPr>
        <p:sp>
          <p:nvSpPr>
            <p:cNvPr id="62" name="TextBox 61"/>
            <p:cNvSpPr txBox="1"/>
            <p:nvPr/>
          </p:nvSpPr>
          <p:spPr>
            <a:xfrm>
              <a:off x="0" y="2924944"/>
              <a:ext cx="4499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Sink with L/H Drainer.</a:t>
              </a:r>
              <a:endParaRPr lang="en-GB" sz="3600" b="1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0" y="1484784"/>
              <a:ext cx="3874192" cy="4653136"/>
              <a:chOff x="0" y="1484784"/>
              <a:chExt cx="3874192" cy="4653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0" y="1700808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/>
                  <a:t>A. </a:t>
                </a:r>
                <a:endParaRPr lang="en-GB" sz="3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0" y="4005064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/>
                  <a:t>B. </a:t>
                </a:r>
                <a:endParaRPr lang="en-GB" sz="3600" b="1" dirty="0"/>
              </a:p>
            </p:txBody>
          </p:sp>
          <p:pic>
            <p:nvPicPr>
              <p:cNvPr id="33796" name="Picture 4" descr="http://www.dotcombathrooms.com/ProdImages/Matki%20New%20Fineline%20Shower%20Tray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4056" y="3717032"/>
                <a:ext cx="2501931" cy="1815281"/>
              </a:xfrm>
              <a:prstGeom prst="rect">
                <a:avLst/>
              </a:prstGeom>
              <a:noFill/>
            </p:spPr>
          </p:pic>
          <p:pic>
            <p:nvPicPr>
              <p:cNvPr id="33798" name="Picture 6" descr="http://s.taps4less.com/PI/SM-CU100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0040" y="1484784"/>
                <a:ext cx="3514152" cy="1493516"/>
              </a:xfrm>
              <a:prstGeom prst="rect">
                <a:avLst/>
              </a:prstGeom>
              <a:noFill/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360040" y="5491589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/>
                  <a:t>Shower tray.</a:t>
                </a:r>
                <a:endParaRPr lang="en-GB" sz="3600" b="1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779912" y="5517232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Sink with R/H Drainer.</a:t>
            </a:r>
            <a:endParaRPr lang="en-GB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Q20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9424" y="393305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7092280" y="2276872"/>
            <a:ext cx="1296144" cy="2232248"/>
            <a:chOff x="6444208" y="2420888"/>
            <a:chExt cx="1296144" cy="2232248"/>
          </a:xfrm>
        </p:grpSpPr>
        <p:sp>
          <p:nvSpPr>
            <p:cNvPr id="26" name="Rectangle 25"/>
            <p:cNvSpPr/>
            <p:nvPr/>
          </p:nvSpPr>
          <p:spPr>
            <a:xfrm>
              <a:off x="6444208" y="2420888"/>
              <a:ext cx="1296144" cy="223224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444208" y="3068960"/>
              <a:ext cx="12961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0" y="1628800"/>
            <a:ext cx="3257405" cy="4242808"/>
            <a:chOff x="0" y="1628800"/>
            <a:chExt cx="3257405" cy="4242808"/>
          </a:xfrm>
        </p:grpSpPr>
        <p:sp>
          <p:nvSpPr>
            <p:cNvPr id="9" name="TextBox 8"/>
            <p:cNvSpPr txBox="1"/>
            <p:nvPr/>
          </p:nvSpPr>
          <p:spPr>
            <a:xfrm>
              <a:off x="0" y="1844824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A. </a:t>
              </a:r>
              <a:endParaRPr lang="en-GB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933056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/>
            </a:p>
          </p:txBody>
        </p:sp>
        <p:pic>
          <p:nvPicPr>
            <p:cNvPr id="34818" name="Picture 2" descr="http://www.dimensionsguide.com/wp-content/uploads/2010/02/Mini-Frid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56" y="3717032"/>
              <a:ext cx="2225129" cy="2154576"/>
            </a:xfrm>
            <a:prstGeom prst="rect">
              <a:avLst/>
            </a:prstGeom>
            <a:noFill/>
          </p:spPr>
        </p:pic>
        <p:pic>
          <p:nvPicPr>
            <p:cNvPr id="34820" name="Picture 4" descr="http://gadgetophilia.com/wp-content/uploads/2009/03/compact-microwave-oven-panasonic-nn-e2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064" y="1628800"/>
              <a:ext cx="2681341" cy="1964953"/>
            </a:xfrm>
            <a:prstGeom prst="rect">
              <a:avLst/>
            </a:prstGeom>
            <a:noFill/>
          </p:spPr>
        </p:pic>
      </p:grpSp>
      <p:pic>
        <p:nvPicPr>
          <p:cNvPr id="34822" name="Picture 6" descr="http://www.ideal-standard.co.uk/ProductFiles/204/concept%20cube%20-%20cc%20w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060848"/>
            <a:ext cx="2852936" cy="285293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836712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Q21</a:t>
            </a:r>
            <a:endParaRPr lang="en-GB" sz="3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44208" y="2529873"/>
            <a:ext cx="2376264" cy="1798254"/>
            <a:chOff x="5940152" y="2132856"/>
            <a:chExt cx="2664296" cy="2016224"/>
          </a:xfrm>
        </p:grpSpPr>
        <p:grpSp>
          <p:nvGrpSpPr>
            <p:cNvPr id="16" name="Group 15"/>
            <p:cNvGrpSpPr/>
            <p:nvPr/>
          </p:nvGrpSpPr>
          <p:grpSpPr>
            <a:xfrm>
              <a:off x="6156176" y="2492896"/>
              <a:ext cx="2225702" cy="1440160"/>
              <a:chOff x="1331640" y="4509121"/>
              <a:chExt cx="1224136" cy="79208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331640" y="4509121"/>
                <a:ext cx="1224136" cy="7920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49198" y="4581128"/>
                <a:ext cx="189021" cy="18902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40152" y="2132856"/>
              <a:ext cx="2664296" cy="20162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842" name="Picture 2" descr="http://www.fridgefreezerdirect.co.uk/images/products/lincat-hwb1-hand-wash-basin-Ib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1800200" cy="1674751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0" y="3429000"/>
            <a:ext cx="6242586" cy="2699793"/>
            <a:chOff x="0" y="3429000"/>
            <a:chExt cx="6242586" cy="2699793"/>
          </a:xfrm>
        </p:grpSpPr>
        <p:sp>
          <p:nvSpPr>
            <p:cNvPr id="10" name="TextBox 9"/>
            <p:cNvSpPr txBox="1"/>
            <p:nvPr/>
          </p:nvSpPr>
          <p:spPr>
            <a:xfrm>
              <a:off x="3923928" y="458112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B. </a:t>
              </a:r>
              <a:endParaRPr lang="en-GB" sz="3600" b="1" dirty="0"/>
            </a:p>
          </p:txBody>
        </p:sp>
        <p:pic>
          <p:nvPicPr>
            <p:cNvPr id="35844" name="Picture 4" descr="http://www.aquabliss.co.uk/shop/products_pictures/darlington_toilet_norma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861048"/>
              <a:ext cx="1670586" cy="2088232"/>
            </a:xfrm>
            <a:prstGeom prst="rect">
              <a:avLst/>
            </a:prstGeom>
            <a:noFill/>
          </p:spPr>
        </p:pic>
        <p:pic>
          <p:nvPicPr>
            <p:cNvPr id="35848" name="Picture 8" descr="http://www.whirlpoolbathrooms.co.uk/66-364-thickbox/9070-shower-cubicle-with-hydro-jets-and-shower-900x7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429000"/>
              <a:ext cx="2699792" cy="2699793"/>
            </a:xfrm>
            <a:prstGeom prst="rect">
              <a:avLst/>
            </a:prstGeom>
            <a:noFill/>
          </p:spPr>
        </p:pic>
      </p:grpSp>
      <p:sp>
        <p:nvSpPr>
          <p:cNvPr id="22" name="Rectangle 2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architectural symbol show.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65313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84885" y="2204864"/>
            <a:ext cx="2975508" cy="3096344"/>
            <a:chOff x="5784885" y="2204864"/>
            <a:chExt cx="2975508" cy="3096344"/>
          </a:xfrm>
        </p:grpSpPr>
        <p:sp>
          <p:nvSpPr>
            <p:cNvPr id="21" name="Oval 20"/>
            <p:cNvSpPr/>
            <p:nvPr/>
          </p:nvSpPr>
          <p:spPr>
            <a:xfrm>
              <a:off x="5809017" y="2367830"/>
              <a:ext cx="2770413" cy="27704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21" idx="0"/>
              <a:endCxn id="21" idx="4"/>
            </p:cNvCxnSpPr>
            <p:nvPr/>
          </p:nvCxnSpPr>
          <p:spPr>
            <a:xfrm rot="16200000" flipH="1">
              <a:off x="5809018" y="3753036"/>
              <a:ext cx="2770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</p:cNvCxnSpPr>
            <p:nvPr/>
          </p:nvCxnSpPr>
          <p:spPr>
            <a:xfrm flipH="1" flipV="1">
              <a:off x="6244298" y="3721682"/>
              <a:ext cx="2335134" cy="313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84885" y="2204864"/>
              <a:ext cx="1451411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283348" y="3727403"/>
              <a:ext cx="1405917" cy="1548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890" name="Picture 2" descr="http://www.svwindows.co.uk/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132856"/>
            <a:ext cx="1512168" cy="1600178"/>
          </a:xfrm>
          <a:prstGeom prst="rect">
            <a:avLst/>
          </a:prstGeom>
          <a:noFill/>
        </p:spPr>
      </p:pic>
      <p:pic>
        <p:nvPicPr>
          <p:cNvPr id="37892" name="Picture 4" descr="http://library-online.org.uk/wp-content/uploads/open_do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69" t="10192" b="16488"/>
          <a:stretch>
            <a:fillRect/>
          </a:stretch>
        </p:blipFill>
        <p:spPr bwMode="auto">
          <a:xfrm>
            <a:off x="4283968" y="2420888"/>
            <a:ext cx="2153816" cy="3429000"/>
          </a:xfrm>
          <a:prstGeom prst="rect">
            <a:avLst/>
          </a:prstGeom>
          <a:noFill/>
        </p:spPr>
      </p:pic>
      <p:pic>
        <p:nvPicPr>
          <p:cNvPr id="37894" name="Picture 6" descr="http://www.wickes.co.uk/content/ebiz/wickes/invt/197838/Le-Mans-Pull-Out-Corner-Unit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1656184" cy="165618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Q23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sawn wood.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343780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90983" y="2276872"/>
            <a:ext cx="2096733" cy="800895"/>
            <a:chOff x="1342503" y="2924944"/>
            <a:chExt cx="2096733" cy="800895"/>
          </a:xfrm>
        </p:grpSpPr>
        <p:sp>
          <p:nvSpPr>
            <p:cNvPr id="19" name="Rectangle 18"/>
            <p:cNvSpPr/>
            <p:nvPr/>
          </p:nvSpPr>
          <p:spPr>
            <a:xfrm>
              <a:off x="1403648" y="2924944"/>
              <a:ext cx="201622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342503" y="3032964"/>
              <a:ext cx="2096733" cy="164438"/>
            </a:xfrm>
            <a:custGeom>
              <a:avLst/>
              <a:gdLst>
                <a:gd name="connsiteX0" fmla="*/ 76864 w 2096733"/>
                <a:gd name="connsiteY0" fmla="*/ 133317 h 164438"/>
                <a:gd name="connsiteX1" fmla="*/ 158751 w 2096733"/>
                <a:gd name="connsiteY1" fmla="*/ 92373 h 164438"/>
                <a:gd name="connsiteX2" fmla="*/ 240637 w 2096733"/>
                <a:gd name="connsiteY2" fmla="*/ 65078 h 164438"/>
                <a:gd name="connsiteX3" fmla="*/ 704661 w 2096733"/>
                <a:gd name="connsiteY3" fmla="*/ 37782 h 164438"/>
                <a:gd name="connsiteX4" fmla="*/ 759252 w 2096733"/>
                <a:gd name="connsiteY4" fmla="*/ 24135 h 164438"/>
                <a:gd name="connsiteX5" fmla="*/ 800196 w 2096733"/>
                <a:gd name="connsiteY5" fmla="*/ 10487 h 164438"/>
                <a:gd name="connsiteX6" fmla="*/ 1004912 w 2096733"/>
                <a:gd name="connsiteY6" fmla="*/ 24135 h 164438"/>
                <a:gd name="connsiteX7" fmla="*/ 1100446 w 2096733"/>
                <a:gd name="connsiteY7" fmla="*/ 51430 h 164438"/>
                <a:gd name="connsiteX8" fmla="*/ 1182333 w 2096733"/>
                <a:gd name="connsiteY8" fmla="*/ 78726 h 164438"/>
                <a:gd name="connsiteX9" fmla="*/ 1769187 w 2096733"/>
                <a:gd name="connsiteY9" fmla="*/ 92373 h 164438"/>
                <a:gd name="connsiteX10" fmla="*/ 1837425 w 2096733"/>
                <a:gd name="connsiteY10" fmla="*/ 146964 h 164438"/>
                <a:gd name="connsiteX11" fmla="*/ 1878369 w 2096733"/>
                <a:gd name="connsiteY11" fmla="*/ 160612 h 164438"/>
                <a:gd name="connsiteX12" fmla="*/ 2096733 w 2096733"/>
                <a:gd name="connsiteY12" fmla="*/ 160612 h 16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733" h="164438">
                  <a:moveTo>
                    <a:pt x="76864" y="133317"/>
                  </a:moveTo>
                  <a:cubicBezTo>
                    <a:pt x="226191" y="83540"/>
                    <a:pt x="0" y="162929"/>
                    <a:pt x="158751" y="92373"/>
                  </a:cubicBezTo>
                  <a:cubicBezTo>
                    <a:pt x="185043" y="80688"/>
                    <a:pt x="213342" y="74176"/>
                    <a:pt x="240637" y="65078"/>
                  </a:cubicBezTo>
                  <a:cubicBezTo>
                    <a:pt x="415442" y="6810"/>
                    <a:pt x="267187" y="51894"/>
                    <a:pt x="704661" y="37782"/>
                  </a:cubicBezTo>
                  <a:cubicBezTo>
                    <a:pt x="722858" y="33233"/>
                    <a:pt x="741217" y="29288"/>
                    <a:pt x="759252" y="24135"/>
                  </a:cubicBezTo>
                  <a:cubicBezTo>
                    <a:pt x="773085" y="20183"/>
                    <a:pt x="785810" y="10487"/>
                    <a:pt x="800196" y="10487"/>
                  </a:cubicBezTo>
                  <a:cubicBezTo>
                    <a:pt x="868586" y="10487"/>
                    <a:pt x="936673" y="19586"/>
                    <a:pt x="1004912" y="24135"/>
                  </a:cubicBezTo>
                  <a:cubicBezTo>
                    <a:pt x="1142557" y="70015"/>
                    <a:pt x="929014" y="0"/>
                    <a:pt x="1100446" y="51430"/>
                  </a:cubicBezTo>
                  <a:cubicBezTo>
                    <a:pt x="1128005" y="59698"/>
                    <a:pt x="1153569" y="78057"/>
                    <a:pt x="1182333" y="78726"/>
                  </a:cubicBezTo>
                  <a:lnTo>
                    <a:pt x="1769187" y="92373"/>
                  </a:lnTo>
                  <a:cubicBezTo>
                    <a:pt x="1872101" y="126678"/>
                    <a:pt x="1749235" y="76412"/>
                    <a:pt x="1837425" y="146964"/>
                  </a:cubicBezTo>
                  <a:cubicBezTo>
                    <a:pt x="1848659" y="155951"/>
                    <a:pt x="1864003" y="159856"/>
                    <a:pt x="1878369" y="160612"/>
                  </a:cubicBezTo>
                  <a:cubicBezTo>
                    <a:pt x="1951056" y="164438"/>
                    <a:pt x="2023945" y="160612"/>
                    <a:pt x="2096733" y="16061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05719" y="3132325"/>
              <a:ext cx="2019869" cy="361502"/>
            </a:xfrm>
            <a:custGeom>
              <a:avLst/>
              <a:gdLst>
                <a:gd name="connsiteX0" fmla="*/ 0 w 2019869"/>
                <a:gd name="connsiteY0" fmla="*/ 197729 h 361502"/>
                <a:gd name="connsiteX1" fmla="*/ 122830 w 2019869"/>
                <a:gd name="connsiteY1" fmla="*/ 156785 h 361502"/>
                <a:gd name="connsiteX2" fmla="*/ 163774 w 2019869"/>
                <a:gd name="connsiteY2" fmla="*/ 143138 h 361502"/>
                <a:gd name="connsiteX3" fmla="*/ 191069 w 2019869"/>
                <a:gd name="connsiteY3" fmla="*/ 102194 h 361502"/>
                <a:gd name="connsiteX4" fmla="*/ 627797 w 2019869"/>
                <a:gd name="connsiteY4" fmla="*/ 88547 h 361502"/>
                <a:gd name="connsiteX5" fmla="*/ 791571 w 2019869"/>
                <a:gd name="connsiteY5" fmla="*/ 102194 h 361502"/>
                <a:gd name="connsiteX6" fmla="*/ 846162 w 2019869"/>
                <a:gd name="connsiteY6" fmla="*/ 115842 h 361502"/>
                <a:gd name="connsiteX7" fmla="*/ 928048 w 2019869"/>
                <a:gd name="connsiteY7" fmla="*/ 129490 h 361502"/>
                <a:gd name="connsiteX8" fmla="*/ 1132765 w 2019869"/>
                <a:gd name="connsiteY8" fmla="*/ 115842 h 361502"/>
                <a:gd name="connsiteX9" fmla="*/ 1173708 w 2019869"/>
                <a:gd name="connsiteY9" fmla="*/ 102194 h 361502"/>
                <a:gd name="connsiteX10" fmla="*/ 1378424 w 2019869"/>
                <a:gd name="connsiteY10" fmla="*/ 129490 h 361502"/>
                <a:gd name="connsiteX11" fmla="*/ 1392072 w 2019869"/>
                <a:gd name="connsiteY11" fmla="*/ 184081 h 361502"/>
                <a:gd name="connsiteX12" fmla="*/ 1433015 w 2019869"/>
                <a:gd name="connsiteY12" fmla="*/ 211376 h 361502"/>
                <a:gd name="connsiteX13" fmla="*/ 1528550 w 2019869"/>
                <a:gd name="connsiteY13" fmla="*/ 252320 h 361502"/>
                <a:gd name="connsiteX14" fmla="*/ 1569493 w 2019869"/>
                <a:gd name="connsiteY14" fmla="*/ 279615 h 361502"/>
                <a:gd name="connsiteX15" fmla="*/ 1665027 w 2019869"/>
                <a:gd name="connsiteY15" fmla="*/ 306911 h 361502"/>
                <a:gd name="connsiteX16" fmla="*/ 1705971 w 2019869"/>
                <a:gd name="connsiteY16" fmla="*/ 320559 h 361502"/>
                <a:gd name="connsiteX17" fmla="*/ 1774209 w 2019869"/>
                <a:gd name="connsiteY17" fmla="*/ 334206 h 361502"/>
                <a:gd name="connsiteX18" fmla="*/ 1856096 w 2019869"/>
                <a:gd name="connsiteY18" fmla="*/ 361502 h 361502"/>
                <a:gd name="connsiteX19" fmla="*/ 2019869 w 2019869"/>
                <a:gd name="connsiteY19" fmla="*/ 361502 h 3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9869" h="361502">
                  <a:moveTo>
                    <a:pt x="0" y="197729"/>
                  </a:moveTo>
                  <a:lnTo>
                    <a:pt x="122830" y="156785"/>
                  </a:lnTo>
                  <a:lnTo>
                    <a:pt x="163774" y="143138"/>
                  </a:lnTo>
                  <a:cubicBezTo>
                    <a:pt x="172872" y="129490"/>
                    <a:pt x="179471" y="113793"/>
                    <a:pt x="191069" y="102194"/>
                  </a:cubicBezTo>
                  <a:cubicBezTo>
                    <a:pt x="293262" y="0"/>
                    <a:pt x="606650" y="87818"/>
                    <a:pt x="627797" y="88547"/>
                  </a:cubicBezTo>
                  <a:cubicBezTo>
                    <a:pt x="682388" y="93096"/>
                    <a:pt x="737213" y="95399"/>
                    <a:pt x="791571" y="102194"/>
                  </a:cubicBezTo>
                  <a:cubicBezTo>
                    <a:pt x="810183" y="104520"/>
                    <a:pt x="827769" y="112163"/>
                    <a:pt x="846162" y="115842"/>
                  </a:cubicBezTo>
                  <a:cubicBezTo>
                    <a:pt x="873296" y="121269"/>
                    <a:pt x="900753" y="124941"/>
                    <a:pt x="928048" y="129490"/>
                  </a:cubicBezTo>
                  <a:cubicBezTo>
                    <a:pt x="996287" y="124941"/>
                    <a:pt x="1064793" y="123395"/>
                    <a:pt x="1132765" y="115842"/>
                  </a:cubicBezTo>
                  <a:cubicBezTo>
                    <a:pt x="1147063" y="114253"/>
                    <a:pt x="1159322" y="102194"/>
                    <a:pt x="1173708" y="102194"/>
                  </a:cubicBezTo>
                  <a:cubicBezTo>
                    <a:pt x="1253487" y="102194"/>
                    <a:pt x="1305832" y="114971"/>
                    <a:pt x="1378424" y="129490"/>
                  </a:cubicBezTo>
                  <a:cubicBezTo>
                    <a:pt x="1382973" y="147687"/>
                    <a:pt x="1381667" y="168474"/>
                    <a:pt x="1392072" y="184081"/>
                  </a:cubicBezTo>
                  <a:cubicBezTo>
                    <a:pt x="1401170" y="197729"/>
                    <a:pt x="1418774" y="203238"/>
                    <a:pt x="1433015" y="211376"/>
                  </a:cubicBezTo>
                  <a:cubicBezTo>
                    <a:pt x="1631796" y="324966"/>
                    <a:pt x="1375445" y="175768"/>
                    <a:pt x="1528550" y="252320"/>
                  </a:cubicBezTo>
                  <a:cubicBezTo>
                    <a:pt x="1543221" y="259655"/>
                    <a:pt x="1554822" y="272280"/>
                    <a:pt x="1569493" y="279615"/>
                  </a:cubicBezTo>
                  <a:cubicBezTo>
                    <a:pt x="1591309" y="290523"/>
                    <a:pt x="1644619" y="301080"/>
                    <a:pt x="1665027" y="306911"/>
                  </a:cubicBezTo>
                  <a:cubicBezTo>
                    <a:pt x="1678860" y="310863"/>
                    <a:pt x="1692014" y="317070"/>
                    <a:pt x="1705971" y="320559"/>
                  </a:cubicBezTo>
                  <a:cubicBezTo>
                    <a:pt x="1728475" y="326185"/>
                    <a:pt x="1751830" y="328103"/>
                    <a:pt x="1774209" y="334206"/>
                  </a:cubicBezTo>
                  <a:cubicBezTo>
                    <a:pt x="1801967" y="341776"/>
                    <a:pt x="1827324" y="361502"/>
                    <a:pt x="1856096" y="361502"/>
                  </a:cubicBezTo>
                  <a:lnTo>
                    <a:pt x="2019869" y="36150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05719" y="3384645"/>
              <a:ext cx="1555845" cy="313898"/>
            </a:xfrm>
            <a:custGeom>
              <a:avLst/>
              <a:gdLst>
                <a:gd name="connsiteX0" fmla="*/ 0 w 1555845"/>
                <a:gd name="connsiteY0" fmla="*/ 177421 h 313898"/>
                <a:gd name="connsiteX1" fmla="*/ 68239 w 1555845"/>
                <a:gd name="connsiteY1" fmla="*/ 122830 h 313898"/>
                <a:gd name="connsiteX2" fmla="*/ 109182 w 1555845"/>
                <a:gd name="connsiteY2" fmla="*/ 95534 h 313898"/>
                <a:gd name="connsiteX3" fmla="*/ 150126 w 1555845"/>
                <a:gd name="connsiteY3" fmla="*/ 81886 h 313898"/>
                <a:gd name="connsiteX4" fmla="*/ 423081 w 1555845"/>
                <a:gd name="connsiteY4" fmla="*/ 68239 h 313898"/>
                <a:gd name="connsiteX5" fmla="*/ 464024 w 1555845"/>
                <a:gd name="connsiteY5" fmla="*/ 54591 h 313898"/>
                <a:gd name="connsiteX6" fmla="*/ 491320 w 1555845"/>
                <a:gd name="connsiteY6" fmla="*/ 13648 h 313898"/>
                <a:gd name="connsiteX7" fmla="*/ 559559 w 1555845"/>
                <a:gd name="connsiteY7" fmla="*/ 0 h 313898"/>
                <a:gd name="connsiteX8" fmla="*/ 655093 w 1555845"/>
                <a:gd name="connsiteY8" fmla="*/ 13648 h 313898"/>
                <a:gd name="connsiteX9" fmla="*/ 723332 w 1555845"/>
                <a:gd name="connsiteY9" fmla="*/ 27295 h 313898"/>
                <a:gd name="connsiteX10" fmla="*/ 914400 w 1555845"/>
                <a:gd name="connsiteY10" fmla="*/ 40943 h 313898"/>
                <a:gd name="connsiteX11" fmla="*/ 955344 w 1555845"/>
                <a:gd name="connsiteY11" fmla="*/ 68239 h 313898"/>
                <a:gd name="connsiteX12" fmla="*/ 1173708 w 1555845"/>
                <a:gd name="connsiteY12" fmla="*/ 95534 h 313898"/>
                <a:gd name="connsiteX13" fmla="*/ 1214651 w 1555845"/>
                <a:gd name="connsiteY13" fmla="*/ 109182 h 313898"/>
                <a:gd name="connsiteX14" fmla="*/ 1255594 w 1555845"/>
                <a:gd name="connsiteY14" fmla="*/ 150125 h 313898"/>
                <a:gd name="connsiteX15" fmla="*/ 1296538 w 1555845"/>
                <a:gd name="connsiteY15" fmla="*/ 177421 h 313898"/>
                <a:gd name="connsiteX16" fmla="*/ 1405720 w 1555845"/>
                <a:gd name="connsiteY16" fmla="*/ 272955 h 313898"/>
                <a:gd name="connsiteX17" fmla="*/ 1555845 w 1555845"/>
                <a:gd name="connsiteY17" fmla="*/ 313898 h 3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5845" h="313898">
                  <a:moveTo>
                    <a:pt x="0" y="177421"/>
                  </a:moveTo>
                  <a:cubicBezTo>
                    <a:pt x="46015" y="108399"/>
                    <a:pt x="2317" y="155791"/>
                    <a:pt x="68239" y="122830"/>
                  </a:cubicBezTo>
                  <a:cubicBezTo>
                    <a:pt x="82910" y="115495"/>
                    <a:pt x="94511" y="102870"/>
                    <a:pt x="109182" y="95534"/>
                  </a:cubicBezTo>
                  <a:cubicBezTo>
                    <a:pt x="122049" y="89100"/>
                    <a:pt x="135794" y="83132"/>
                    <a:pt x="150126" y="81886"/>
                  </a:cubicBezTo>
                  <a:cubicBezTo>
                    <a:pt x="240882" y="73994"/>
                    <a:pt x="332096" y="72788"/>
                    <a:pt x="423081" y="68239"/>
                  </a:cubicBezTo>
                  <a:cubicBezTo>
                    <a:pt x="436729" y="63690"/>
                    <a:pt x="452790" y="63578"/>
                    <a:pt x="464024" y="54591"/>
                  </a:cubicBezTo>
                  <a:cubicBezTo>
                    <a:pt x="476832" y="44344"/>
                    <a:pt x="477079" y="21786"/>
                    <a:pt x="491320" y="13648"/>
                  </a:cubicBezTo>
                  <a:cubicBezTo>
                    <a:pt x="511461" y="2139"/>
                    <a:pt x="536813" y="4549"/>
                    <a:pt x="559559" y="0"/>
                  </a:cubicBezTo>
                  <a:cubicBezTo>
                    <a:pt x="591404" y="4549"/>
                    <a:pt x="623363" y="8360"/>
                    <a:pt x="655093" y="13648"/>
                  </a:cubicBezTo>
                  <a:cubicBezTo>
                    <a:pt x="677974" y="17461"/>
                    <a:pt x="700263" y="24867"/>
                    <a:pt x="723332" y="27295"/>
                  </a:cubicBezTo>
                  <a:cubicBezTo>
                    <a:pt x="786833" y="33979"/>
                    <a:pt x="850711" y="36394"/>
                    <a:pt x="914400" y="40943"/>
                  </a:cubicBezTo>
                  <a:cubicBezTo>
                    <a:pt x="928048" y="50042"/>
                    <a:pt x="940673" y="60903"/>
                    <a:pt x="955344" y="68239"/>
                  </a:cubicBezTo>
                  <a:cubicBezTo>
                    <a:pt x="1014259" y="97696"/>
                    <a:pt x="1139859" y="92930"/>
                    <a:pt x="1173708" y="95534"/>
                  </a:cubicBezTo>
                  <a:cubicBezTo>
                    <a:pt x="1187356" y="100083"/>
                    <a:pt x="1202681" y="101202"/>
                    <a:pt x="1214651" y="109182"/>
                  </a:cubicBezTo>
                  <a:cubicBezTo>
                    <a:pt x="1230710" y="119888"/>
                    <a:pt x="1240767" y="137769"/>
                    <a:pt x="1255594" y="150125"/>
                  </a:cubicBezTo>
                  <a:cubicBezTo>
                    <a:pt x="1268195" y="160626"/>
                    <a:pt x="1282890" y="168322"/>
                    <a:pt x="1296538" y="177421"/>
                  </a:cubicBezTo>
                  <a:cubicBezTo>
                    <a:pt x="1322924" y="217000"/>
                    <a:pt x="1348398" y="266586"/>
                    <a:pt x="1405720" y="272955"/>
                  </a:cubicBezTo>
                  <a:cubicBezTo>
                    <a:pt x="1541338" y="288024"/>
                    <a:pt x="1499421" y="257474"/>
                    <a:pt x="1555845" y="31389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583140" y="3544743"/>
              <a:ext cx="873457" cy="181096"/>
            </a:xfrm>
            <a:custGeom>
              <a:avLst/>
              <a:gdLst>
                <a:gd name="connsiteX0" fmla="*/ 0 w 873457"/>
                <a:gd name="connsiteY0" fmla="*/ 153800 h 181096"/>
                <a:gd name="connsiteX1" fmla="*/ 40944 w 873457"/>
                <a:gd name="connsiteY1" fmla="*/ 126505 h 181096"/>
                <a:gd name="connsiteX2" fmla="*/ 68239 w 873457"/>
                <a:gd name="connsiteY2" fmla="*/ 71914 h 181096"/>
                <a:gd name="connsiteX3" fmla="*/ 245660 w 873457"/>
                <a:gd name="connsiteY3" fmla="*/ 58266 h 181096"/>
                <a:gd name="connsiteX4" fmla="*/ 368490 w 873457"/>
                <a:gd name="connsiteY4" fmla="*/ 44618 h 181096"/>
                <a:gd name="connsiteX5" fmla="*/ 614150 w 873457"/>
                <a:gd name="connsiteY5" fmla="*/ 30970 h 181096"/>
                <a:gd name="connsiteX6" fmla="*/ 750627 w 873457"/>
                <a:gd name="connsiteY6" fmla="*/ 58266 h 181096"/>
                <a:gd name="connsiteX7" fmla="*/ 832514 w 873457"/>
                <a:gd name="connsiteY7" fmla="*/ 99209 h 181096"/>
                <a:gd name="connsiteX8" fmla="*/ 846161 w 873457"/>
                <a:gd name="connsiteY8" fmla="*/ 140153 h 181096"/>
                <a:gd name="connsiteX9" fmla="*/ 873457 w 873457"/>
                <a:gd name="connsiteY9" fmla="*/ 181096 h 18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457" h="181096">
                  <a:moveTo>
                    <a:pt x="0" y="153800"/>
                  </a:moveTo>
                  <a:cubicBezTo>
                    <a:pt x="13648" y="144702"/>
                    <a:pt x="30443" y="139106"/>
                    <a:pt x="40944" y="126505"/>
                  </a:cubicBezTo>
                  <a:cubicBezTo>
                    <a:pt x="53968" y="110876"/>
                    <a:pt x="48938" y="78348"/>
                    <a:pt x="68239" y="71914"/>
                  </a:cubicBezTo>
                  <a:cubicBezTo>
                    <a:pt x="124510" y="53157"/>
                    <a:pt x="186589" y="63636"/>
                    <a:pt x="245660" y="58266"/>
                  </a:cubicBezTo>
                  <a:cubicBezTo>
                    <a:pt x="286686" y="54536"/>
                    <a:pt x="327547" y="49167"/>
                    <a:pt x="368490" y="44618"/>
                  </a:cubicBezTo>
                  <a:cubicBezTo>
                    <a:pt x="502345" y="0"/>
                    <a:pt x="421704" y="14934"/>
                    <a:pt x="614150" y="30970"/>
                  </a:cubicBezTo>
                  <a:cubicBezTo>
                    <a:pt x="659642" y="40069"/>
                    <a:pt x="712025" y="32532"/>
                    <a:pt x="750627" y="58266"/>
                  </a:cubicBezTo>
                  <a:cubicBezTo>
                    <a:pt x="803540" y="93541"/>
                    <a:pt x="776009" y="80374"/>
                    <a:pt x="832514" y="99209"/>
                  </a:cubicBezTo>
                  <a:cubicBezTo>
                    <a:pt x="837063" y="112857"/>
                    <a:pt x="839727" y="127286"/>
                    <a:pt x="846161" y="140153"/>
                  </a:cubicBezTo>
                  <a:cubicBezTo>
                    <a:pt x="853496" y="154824"/>
                    <a:pt x="873457" y="181096"/>
                    <a:pt x="873457" y="18109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141265" y="3437807"/>
            <a:ext cx="2016224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1152128" y="4589935"/>
            <a:ext cx="2016224" cy="792088"/>
            <a:chOff x="1403648" y="5661248"/>
            <a:chExt cx="2016224" cy="792088"/>
          </a:xfrm>
        </p:grpSpPr>
        <p:sp>
          <p:nvSpPr>
            <p:cNvPr id="39" name="Rectangle 38"/>
            <p:cNvSpPr/>
            <p:nvPr/>
          </p:nvSpPr>
          <p:spPr>
            <a:xfrm>
              <a:off x="1403648" y="5661248"/>
              <a:ext cx="2016224" cy="7920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403648" y="5661248"/>
              <a:ext cx="2016224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1403648" y="5661248"/>
              <a:ext cx="2016224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4" name="Picture 2" descr="http://i00.i.aliimg.com/photo/v1/112846206/azobe_sawn_w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007768" cy="300582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Q24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849" y="166426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Secondary colours are produced when you mix:-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849" y="288840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Red and purple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849" y="353647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Two primary colours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849" y="41845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primary colour and black</a:t>
            </a:r>
            <a:endParaRPr lang="en-GB" sz="3600" b="1" dirty="0"/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7433" y="2377430"/>
            <a:ext cx="1729080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3433" y="2384346"/>
            <a:ext cx="1711131" cy="13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6526883" y="3363466"/>
          <a:ext cx="1290329" cy="1372096"/>
        </p:xfrm>
        <a:graphic>
          <a:graphicData uri="http://schemas.openxmlformats.org/presentationml/2006/ole">
            <p:oleObj spid="_x0000_s60418" name="CorelDRAW" r:id="rId5" imgW="1027080" imgH="1092600" progId="">
              <p:embed/>
            </p:oleObj>
          </a:graphicData>
        </a:graphic>
      </p:graphicFrame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4005064"/>
            <a:ext cx="973231" cy="6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1" name="Rectangle 20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insulating board. Is it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1115616" y="2554538"/>
            <a:ext cx="4104456" cy="593676"/>
            <a:chOff x="1115616" y="2986586"/>
            <a:chExt cx="4104456" cy="593676"/>
          </a:xfrm>
        </p:grpSpPr>
        <p:sp>
          <p:nvSpPr>
            <p:cNvPr id="22" name="Rectangle 21"/>
            <p:cNvSpPr/>
            <p:nvPr/>
          </p:nvSpPr>
          <p:spPr>
            <a:xfrm>
              <a:off x="1115616" y="2996952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32764" y="2986586"/>
              <a:ext cx="4067033" cy="593676"/>
            </a:xfrm>
            <a:custGeom>
              <a:avLst/>
              <a:gdLst>
                <a:gd name="connsiteX0" fmla="*/ 0 w 4067033"/>
                <a:gd name="connsiteY0" fmla="*/ 575480 h 593676"/>
                <a:gd name="connsiteX1" fmla="*/ 395785 w 4067033"/>
                <a:gd name="connsiteY1" fmla="*/ 29569 h 593676"/>
                <a:gd name="connsiteX2" fmla="*/ 723332 w 4067033"/>
                <a:gd name="connsiteY2" fmla="*/ 589127 h 593676"/>
                <a:gd name="connsiteX3" fmla="*/ 1132764 w 4067033"/>
                <a:gd name="connsiteY3" fmla="*/ 2274 h 593676"/>
                <a:gd name="connsiteX4" fmla="*/ 1528549 w 4067033"/>
                <a:gd name="connsiteY4" fmla="*/ 575480 h 593676"/>
                <a:gd name="connsiteX5" fmla="*/ 1924335 w 4067033"/>
                <a:gd name="connsiteY5" fmla="*/ 15921 h 593676"/>
                <a:gd name="connsiteX6" fmla="*/ 2320120 w 4067033"/>
                <a:gd name="connsiteY6" fmla="*/ 575480 h 593676"/>
                <a:gd name="connsiteX7" fmla="*/ 2674961 w 4067033"/>
                <a:gd name="connsiteY7" fmla="*/ 29569 h 593676"/>
                <a:gd name="connsiteX8" fmla="*/ 3043451 w 4067033"/>
                <a:gd name="connsiteY8" fmla="*/ 589127 h 593676"/>
                <a:gd name="connsiteX9" fmla="*/ 3425588 w 4067033"/>
                <a:gd name="connsiteY9" fmla="*/ 15921 h 593676"/>
                <a:gd name="connsiteX10" fmla="*/ 3862317 w 4067033"/>
                <a:gd name="connsiteY10" fmla="*/ 589127 h 593676"/>
                <a:gd name="connsiteX11" fmla="*/ 4067033 w 4067033"/>
                <a:gd name="connsiteY11" fmla="*/ 2274 h 5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7033" h="593676">
                  <a:moveTo>
                    <a:pt x="0" y="575480"/>
                  </a:moveTo>
                  <a:cubicBezTo>
                    <a:pt x="137615" y="301387"/>
                    <a:pt x="275230" y="27295"/>
                    <a:pt x="395785" y="29569"/>
                  </a:cubicBezTo>
                  <a:cubicBezTo>
                    <a:pt x="516340" y="31844"/>
                    <a:pt x="600502" y="593676"/>
                    <a:pt x="723332" y="589127"/>
                  </a:cubicBezTo>
                  <a:cubicBezTo>
                    <a:pt x="846162" y="584578"/>
                    <a:pt x="998561" y="4548"/>
                    <a:pt x="1132764" y="2274"/>
                  </a:cubicBezTo>
                  <a:cubicBezTo>
                    <a:pt x="1266967" y="0"/>
                    <a:pt x="1396621" y="573206"/>
                    <a:pt x="1528549" y="575480"/>
                  </a:cubicBezTo>
                  <a:cubicBezTo>
                    <a:pt x="1660477" y="577754"/>
                    <a:pt x="1792407" y="15921"/>
                    <a:pt x="1924335" y="15921"/>
                  </a:cubicBezTo>
                  <a:cubicBezTo>
                    <a:pt x="2056263" y="15921"/>
                    <a:pt x="2195016" y="573205"/>
                    <a:pt x="2320120" y="575480"/>
                  </a:cubicBezTo>
                  <a:cubicBezTo>
                    <a:pt x="2445224" y="577755"/>
                    <a:pt x="2554406" y="27295"/>
                    <a:pt x="2674961" y="29569"/>
                  </a:cubicBezTo>
                  <a:cubicBezTo>
                    <a:pt x="2795516" y="31843"/>
                    <a:pt x="2918347" y="591402"/>
                    <a:pt x="3043451" y="589127"/>
                  </a:cubicBezTo>
                  <a:cubicBezTo>
                    <a:pt x="3168555" y="586852"/>
                    <a:pt x="3289110" y="15921"/>
                    <a:pt x="3425588" y="15921"/>
                  </a:cubicBezTo>
                  <a:cubicBezTo>
                    <a:pt x="3562066" y="15921"/>
                    <a:pt x="3755410" y="591401"/>
                    <a:pt x="3862317" y="589127"/>
                  </a:cubicBezTo>
                  <a:cubicBezTo>
                    <a:pt x="3969224" y="586853"/>
                    <a:pt x="4018128" y="294563"/>
                    <a:pt x="4067033" y="227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15616" y="3789040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043608" y="5013176"/>
            <a:ext cx="4104456" cy="576064"/>
            <a:chOff x="1043608" y="5805264"/>
            <a:chExt cx="4104456" cy="576064"/>
          </a:xfrm>
        </p:grpSpPr>
        <p:sp>
          <p:nvSpPr>
            <p:cNvPr id="51" name="Rectangle 50"/>
            <p:cNvSpPr/>
            <p:nvPr/>
          </p:nvSpPr>
          <p:spPr>
            <a:xfrm>
              <a:off x="1043608" y="5805264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 flipH="1">
              <a:off x="8995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40364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97971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48376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987824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918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3995936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44999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1516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6916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223174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735796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239852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743908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247964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7520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 descr="http://www.realoakfloors.co.uk/media/1536_EcoMax_Floor_Insulation_Bo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3182193" cy="147795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Q25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brickwork.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716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08" y="486916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716" y="357301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grpSp>
        <p:nvGrpSpPr>
          <p:cNvPr id="2" name="Group 77"/>
          <p:cNvGrpSpPr/>
          <p:nvPr/>
        </p:nvGrpSpPr>
        <p:grpSpPr>
          <a:xfrm>
            <a:off x="1040804" y="2338514"/>
            <a:ext cx="4104456" cy="593676"/>
            <a:chOff x="1115616" y="2986586"/>
            <a:chExt cx="4104456" cy="593676"/>
          </a:xfrm>
        </p:grpSpPr>
        <p:sp>
          <p:nvSpPr>
            <p:cNvPr id="22" name="Rectangle 21"/>
            <p:cNvSpPr/>
            <p:nvPr/>
          </p:nvSpPr>
          <p:spPr>
            <a:xfrm>
              <a:off x="1115616" y="2996952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32764" y="2986586"/>
              <a:ext cx="4067033" cy="593676"/>
            </a:xfrm>
            <a:custGeom>
              <a:avLst/>
              <a:gdLst>
                <a:gd name="connsiteX0" fmla="*/ 0 w 4067033"/>
                <a:gd name="connsiteY0" fmla="*/ 575480 h 593676"/>
                <a:gd name="connsiteX1" fmla="*/ 395785 w 4067033"/>
                <a:gd name="connsiteY1" fmla="*/ 29569 h 593676"/>
                <a:gd name="connsiteX2" fmla="*/ 723332 w 4067033"/>
                <a:gd name="connsiteY2" fmla="*/ 589127 h 593676"/>
                <a:gd name="connsiteX3" fmla="*/ 1132764 w 4067033"/>
                <a:gd name="connsiteY3" fmla="*/ 2274 h 593676"/>
                <a:gd name="connsiteX4" fmla="*/ 1528549 w 4067033"/>
                <a:gd name="connsiteY4" fmla="*/ 575480 h 593676"/>
                <a:gd name="connsiteX5" fmla="*/ 1924335 w 4067033"/>
                <a:gd name="connsiteY5" fmla="*/ 15921 h 593676"/>
                <a:gd name="connsiteX6" fmla="*/ 2320120 w 4067033"/>
                <a:gd name="connsiteY6" fmla="*/ 575480 h 593676"/>
                <a:gd name="connsiteX7" fmla="*/ 2674961 w 4067033"/>
                <a:gd name="connsiteY7" fmla="*/ 29569 h 593676"/>
                <a:gd name="connsiteX8" fmla="*/ 3043451 w 4067033"/>
                <a:gd name="connsiteY8" fmla="*/ 589127 h 593676"/>
                <a:gd name="connsiteX9" fmla="*/ 3425588 w 4067033"/>
                <a:gd name="connsiteY9" fmla="*/ 15921 h 593676"/>
                <a:gd name="connsiteX10" fmla="*/ 3862317 w 4067033"/>
                <a:gd name="connsiteY10" fmla="*/ 589127 h 593676"/>
                <a:gd name="connsiteX11" fmla="*/ 4067033 w 4067033"/>
                <a:gd name="connsiteY11" fmla="*/ 2274 h 5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7033" h="593676">
                  <a:moveTo>
                    <a:pt x="0" y="575480"/>
                  </a:moveTo>
                  <a:cubicBezTo>
                    <a:pt x="137615" y="301387"/>
                    <a:pt x="275230" y="27295"/>
                    <a:pt x="395785" y="29569"/>
                  </a:cubicBezTo>
                  <a:cubicBezTo>
                    <a:pt x="516340" y="31844"/>
                    <a:pt x="600502" y="593676"/>
                    <a:pt x="723332" y="589127"/>
                  </a:cubicBezTo>
                  <a:cubicBezTo>
                    <a:pt x="846162" y="584578"/>
                    <a:pt x="998561" y="4548"/>
                    <a:pt x="1132764" y="2274"/>
                  </a:cubicBezTo>
                  <a:cubicBezTo>
                    <a:pt x="1266967" y="0"/>
                    <a:pt x="1396621" y="573206"/>
                    <a:pt x="1528549" y="575480"/>
                  </a:cubicBezTo>
                  <a:cubicBezTo>
                    <a:pt x="1660477" y="577754"/>
                    <a:pt x="1792407" y="15921"/>
                    <a:pt x="1924335" y="15921"/>
                  </a:cubicBezTo>
                  <a:cubicBezTo>
                    <a:pt x="2056263" y="15921"/>
                    <a:pt x="2195016" y="573205"/>
                    <a:pt x="2320120" y="575480"/>
                  </a:cubicBezTo>
                  <a:cubicBezTo>
                    <a:pt x="2445224" y="577755"/>
                    <a:pt x="2554406" y="27295"/>
                    <a:pt x="2674961" y="29569"/>
                  </a:cubicBezTo>
                  <a:cubicBezTo>
                    <a:pt x="2795516" y="31843"/>
                    <a:pt x="2918347" y="591402"/>
                    <a:pt x="3043451" y="589127"/>
                  </a:cubicBezTo>
                  <a:cubicBezTo>
                    <a:pt x="3168555" y="586852"/>
                    <a:pt x="3289110" y="15921"/>
                    <a:pt x="3425588" y="15921"/>
                  </a:cubicBezTo>
                  <a:cubicBezTo>
                    <a:pt x="3562066" y="15921"/>
                    <a:pt x="3755410" y="591401"/>
                    <a:pt x="3862317" y="589127"/>
                  </a:cubicBezTo>
                  <a:cubicBezTo>
                    <a:pt x="3969224" y="586853"/>
                    <a:pt x="4018128" y="294563"/>
                    <a:pt x="4067033" y="227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74"/>
          <p:cNvGrpSpPr/>
          <p:nvPr/>
        </p:nvGrpSpPr>
        <p:grpSpPr>
          <a:xfrm>
            <a:off x="968796" y="4797152"/>
            <a:ext cx="4104456" cy="576064"/>
            <a:chOff x="1043608" y="5805264"/>
            <a:chExt cx="4104456" cy="576064"/>
          </a:xfrm>
        </p:grpSpPr>
        <p:sp>
          <p:nvSpPr>
            <p:cNvPr id="51" name="Rectangle 50"/>
            <p:cNvSpPr/>
            <p:nvPr/>
          </p:nvSpPr>
          <p:spPr>
            <a:xfrm>
              <a:off x="1043608" y="5805264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 flipH="1">
              <a:off x="8995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40364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97971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483768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987824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918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3995936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4499992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1516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691680" y="5949280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223174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735796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239852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743908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247964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752020" y="5985284"/>
              <a:ext cx="576064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040804" y="3573016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436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4766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12372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62778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13184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63589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13995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6440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8" name="Picture 2" descr="http://www.gunpointlimited.co.uk/graphics/cms/original/brickwork-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300" y="2276872"/>
            <a:ext cx="3638700" cy="3168352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Q26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the architectural symbol for Concrete. 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2768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869160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51" name="Rectangle 50"/>
          <p:cNvSpPr/>
          <p:nvPr/>
        </p:nvSpPr>
        <p:spPr>
          <a:xfrm>
            <a:off x="1043608" y="4797152"/>
            <a:ext cx="4104456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66"/>
          <p:cNvGrpSpPr/>
          <p:nvPr/>
        </p:nvGrpSpPr>
        <p:grpSpPr>
          <a:xfrm>
            <a:off x="1115616" y="3573016"/>
            <a:ext cx="4104456" cy="576064"/>
            <a:chOff x="1115616" y="4221088"/>
            <a:chExt cx="4104456" cy="576064"/>
          </a:xfrm>
        </p:grpSpPr>
        <p:sp>
          <p:nvSpPr>
            <p:cNvPr id="27" name="Rectangle 26"/>
            <p:cNvSpPr/>
            <p:nvPr/>
          </p:nvSpPr>
          <p:spPr>
            <a:xfrm>
              <a:off x="1115616" y="4221088"/>
              <a:ext cx="41044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9716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47565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05172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55577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05983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56388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6794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457200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436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4766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12372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627784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131840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635896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139952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644008" y="4365104"/>
              <a:ext cx="576064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41764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singlesourceconstructionservices.com/wp-content/uploads/2011/03/concrete-pouring-2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286000" cy="3429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Q27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sign is this. </a:t>
            </a:r>
          </a:p>
          <a:p>
            <a:r>
              <a:rPr lang="en-GB" sz="3600" b="1" dirty="0" smtClean="0"/>
              <a:t>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pic>
        <p:nvPicPr>
          <p:cNvPr id="31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24597" cy="313831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187624" y="2348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warning sign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6450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Mandatory sign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Prohibition sign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Q28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3" grpId="0"/>
      <p:bldP spid="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Type of sign is this. </a:t>
            </a:r>
          </a:p>
          <a:p>
            <a:r>
              <a:rPr lang="en-GB" sz="3600" b="1" dirty="0" smtClean="0"/>
              <a:t>Is it:-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36104" y="2348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warning sign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36104" y="36450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Mandatory sign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3610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Prohibition sign</a:t>
            </a:r>
            <a:endParaRPr lang="en-GB" sz="3600" b="1" dirty="0"/>
          </a:p>
        </p:txBody>
      </p:sp>
      <p:pic>
        <p:nvPicPr>
          <p:cNvPr id="15" name="Picture 17" descr="http://www.euromap.org/files/images/news/KuG_20080611_bild_EUROMAP-Si_deu_12131859619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961480" cy="296148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Q29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This prohibition sign is incorrectly coloured. The border and stripe should be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08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Blue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Green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Red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2636912"/>
            <a:ext cx="2836186" cy="266429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Q30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is this sign?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Superman symbol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BSI Kitemark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Safety sign</a:t>
            </a:r>
            <a:endParaRPr lang="en-GB" sz="3600" b="1" dirty="0"/>
          </a:p>
        </p:txBody>
      </p:sp>
      <p:pic>
        <p:nvPicPr>
          <p:cNvPr id="43010" name="Picture 2" descr="http://www.smartsystems.co.uk/uploads/gfx/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527673" cy="352767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CAG stand for?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And Graphics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Aided Graphics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Computer Aided Generator</a:t>
            </a:r>
            <a:endParaRPr lang="en-GB" sz="3600" b="1" dirty="0"/>
          </a:p>
        </p:txBody>
      </p:sp>
      <p:pic>
        <p:nvPicPr>
          <p:cNvPr id="48130" name="Picture 2" descr="http://genesispc.co.uk.predns.ourwindowsnetwork.com/images/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3059832" cy="247409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Q32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803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DTP stand for?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52053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1282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1668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52053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Draw The Plan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8166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Desk Top Photocopier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11282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Desk Top Publisher</a:t>
            </a:r>
            <a:endParaRPr lang="en-GB" sz="3600" b="1" dirty="0"/>
          </a:p>
        </p:txBody>
      </p:sp>
      <p:pic>
        <p:nvPicPr>
          <p:cNvPr id="18434" name="Picture 2" descr="http://techdigest.tv/lenovo_olympic_desktop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995936" cy="25929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Q33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087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software have you used in Dingwall Academy?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6450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3488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Autosketch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64502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Adobe Illustrator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49411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Word</a:t>
            </a:r>
            <a:endParaRPr lang="en-GB" sz="3600" b="1" dirty="0"/>
          </a:p>
        </p:txBody>
      </p:sp>
      <p:pic>
        <p:nvPicPr>
          <p:cNvPr id="50178" name="Picture 2" descr="http://www.cadsoftware.us/cad-drawing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576" y="2348880"/>
            <a:ext cx="4459424" cy="29729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Q34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5320" y="139537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Adding black to a colour produces a :-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328" y="218745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A shadow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328" y="283553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 Shade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7328" y="348360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A tonal scale</a:t>
            </a:r>
            <a:endParaRPr lang="en-GB" sz="3600" b="1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708" y="3644512"/>
            <a:ext cx="1170257" cy="15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808" y="2763522"/>
            <a:ext cx="1898776" cy="16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2780928"/>
            <a:ext cx="1827080" cy="16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9695" y="4192677"/>
            <a:ext cx="1089309" cy="95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Q5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8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20" name="Rectangle 19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DTP software have you used in Dingwall Academy?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Adobe Illustrator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Publisher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Microsoft Word</a:t>
            </a:r>
            <a:endParaRPr lang="en-GB" sz="3600" b="1" dirty="0"/>
          </a:p>
        </p:txBody>
      </p:sp>
      <p:pic>
        <p:nvPicPr>
          <p:cNvPr id="51202" name="Picture 2" descr="http://www.businessfreesoftware.net/screen/software1/Business/1081-publi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80928"/>
            <a:ext cx="3886200" cy="27813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Q35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horizontal, vertical or at a predefined angle?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9249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517232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2210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42210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Ortho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Break</a:t>
            </a:r>
            <a:endParaRPr lang="en-GB" sz="3600" b="1" dirty="0"/>
          </a:p>
        </p:txBody>
      </p:sp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Q36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to connect accurately to another line in a specific way.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08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170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Ortho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Break</a:t>
            </a:r>
            <a:endParaRPr lang="en-GB" sz="36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36096" y="2162944"/>
            <a:ext cx="1925960" cy="3282280"/>
            <a:chOff x="5076056" y="2667000"/>
            <a:chExt cx="2286000" cy="4191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667000"/>
              <a:ext cx="773113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5914256" y="2667000"/>
              <a:ext cx="144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On/off</a:t>
              </a: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Q37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3" grpId="0"/>
      <p:bldP spid="3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forces a line to connect accurately to another line as shown.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Trim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Extend</a:t>
            </a:r>
            <a:endParaRPr lang="en-GB" sz="3600" b="1" dirty="0"/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3619500" y="3573016"/>
            <a:ext cx="1905000" cy="1219200"/>
            <a:chOff x="2304" y="960"/>
            <a:chExt cx="1200" cy="768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2304" y="129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3504" y="96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6819900" y="3573016"/>
            <a:ext cx="1905000" cy="1219200"/>
            <a:chOff x="4320" y="960"/>
            <a:chExt cx="1200" cy="768"/>
          </a:xfrm>
        </p:grpSpPr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320" y="1296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5520" y="96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5829300" y="3801616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Q38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84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Cad command will change drawing A to Drawing B.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50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1736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212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250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Chamfer 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2122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Fillet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173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Ring array</a:t>
            </a:r>
            <a:endParaRPr lang="en-GB" sz="3600" b="1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33192"/>
            <a:ext cx="1740221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432" y="3356992"/>
            <a:ext cx="1740221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6211052" y="3529228"/>
            <a:ext cx="420456" cy="373739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572000" y="34671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</a:t>
            </a:r>
            <a:endParaRPr lang="en-GB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96336" y="34331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</a:t>
            </a:r>
            <a:endParaRPr lang="en-GB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Q39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3" grpId="0"/>
      <p:bldP spid="3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single Cad command will change drawing A to Drawing B.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Mirror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7890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Copy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Multicopy</a:t>
            </a:r>
            <a:endParaRPr lang="en-GB" sz="3600" b="1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980342" y="2931822"/>
            <a:ext cx="436210" cy="347359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283968" y="2714722"/>
            <a:ext cx="1114760" cy="2286260"/>
            <a:chOff x="4283968" y="3146770"/>
            <a:chExt cx="1114760" cy="2286260"/>
          </a:xfrm>
        </p:grpSpPr>
        <p:sp>
          <p:nvSpPr>
            <p:cNvPr id="29" name="TextBox 28"/>
            <p:cNvSpPr txBox="1"/>
            <p:nvPr/>
          </p:nvSpPr>
          <p:spPr>
            <a:xfrm>
              <a:off x="4572000" y="47251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A</a:t>
              </a:r>
              <a:endParaRPr lang="en-GB" sz="4000" b="1" dirty="0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4283968" y="3146770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61956" y="1802904"/>
            <a:ext cx="2277988" cy="3270086"/>
            <a:chOff x="6561956" y="2234952"/>
            <a:chExt cx="2277988" cy="3270086"/>
          </a:xfrm>
        </p:grpSpPr>
        <p:sp>
          <p:nvSpPr>
            <p:cNvPr id="30" name="TextBox 29"/>
            <p:cNvSpPr txBox="1"/>
            <p:nvPr/>
          </p:nvSpPr>
          <p:spPr>
            <a:xfrm>
              <a:off x="7380312" y="4797152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B</a:t>
              </a:r>
              <a:endParaRPr lang="en-GB" sz="4000" b="1" dirty="0"/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6561956" y="2234952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7288973" y="2973091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7725184" y="3841489"/>
              <a:ext cx="1114760" cy="781559"/>
            </a:xfrm>
            <a:prstGeom prst="flowChartPunchedTap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Q40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single Cad command will change drawing A to Drawing B.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51211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5121188"/>
            <a:ext cx="7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1211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51211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Copy</a:t>
            </a:r>
            <a:endParaRPr lang="en-GB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23928" y="51211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Rotate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76256" y="51211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Mirror</a:t>
            </a:r>
            <a:endParaRPr lang="en-GB" sz="3600" b="1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767074" y="35807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4200177">
            <a:off x="1605274" y="30473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148074" y="3275993"/>
            <a:ext cx="838200" cy="1066800"/>
          </a:xfrm>
          <a:custGeom>
            <a:avLst/>
            <a:gdLst>
              <a:gd name="G0" fmla="+- -7358502 0 0"/>
              <a:gd name="G1" fmla="+- 9043107 0 0"/>
              <a:gd name="G2" fmla="+- -7358502 0 9043107"/>
              <a:gd name="G3" fmla="+- 10800 0 0"/>
              <a:gd name="G4" fmla="+- 0 0 -73585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071 0 0"/>
              <a:gd name="G9" fmla="+- 0 0 9043107"/>
              <a:gd name="G10" fmla="+- 5071 0 2700"/>
              <a:gd name="G11" fmla="cos G10 -7358502"/>
              <a:gd name="G12" fmla="sin G10 -7358502"/>
              <a:gd name="G13" fmla="cos 13500 -7358502"/>
              <a:gd name="G14" fmla="sin 13500 -7358502"/>
              <a:gd name="G15" fmla="+- G11 10800 0"/>
              <a:gd name="G16" fmla="+- G12 10800 0"/>
              <a:gd name="G17" fmla="+- G13 10800 0"/>
              <a:gd name="G18" fmla="+- G14 10800 0"/>
              <a:gd name="G19" fmla="*/ 5071 1 2"/>
              <a:gd name="G20" fmla="+- G19 5400 0"/>
              <a:gd name="G21" fmla="cos G20 -7358502"/>
              <a:gd name="G22" fmla="sin G20 -7358502"/>
              <a:gd name="G23" fmla="+- G21 10800 0"/>
              <a:gd name="G24" fmla="+- G12 G23 G22"/>
              <a:gd name="G25" fmla="+- G22 G23 G11"/>
              <a:gd name="G26" fmla="cos 10800 -7358502"/>
              <a:gd name="G27" fmla="sin 10800 -7358502"/>
              <a:gd name="G28" fmla="cos 5071 -7358502"/>
              <a:gd name="G29" fmla="sin 5071 -73585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043107"/>
              <a:gd name="G36" fmla="sin G34 9043107"/>
              <a:gd name="G37" fmla="+/ 9043107 -73585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071 G39"/>
              <a:gd name="G43" fmla="sin 50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70 w 21600"/>
              <a:gd name="T5" fmla="*/ 8397 h 21600"/>
              <a:gd name="T6" fmla="*/ 4903 w 21600"/>
              <a:gd name="T7" fmla="*/ 16111 h 21600"/>
              <a:gd name="T8" fmla="*/ 5856 w 21600"/>
              <a:gd name="T9" fmla="*/ 9671 h 21600"/>
              <a:gd name="T10" fmla="*/ 5681 w 21600"/>
              <a:gd name="T11" fmla="*/ -1692 h 21600"/>
              <a:gd name="T12" fmla="*/ 12940 w 21600"/>
              <a:gd name="T13" fmla="*/ 1345 h 21600"/>
              <a:gd name="T14" fmla="*/ 9901 w 21600"/>
              <a:gd name="T15" fmla="*/ 860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877" y="6107"/>
                </a:moveTo>
                <a:cubicBezTo>
                  <a:pt x="6972" y="6887"/>
                  <a:pt x="5729" y="8741"/>
                  <a:pt x="5729" y="10799"/>
                </a:cubicBezTo>
                <a:cubicBezTo>
                  <a:pt x="5728" y="12053"/>
                  <a:pt x="6193" y="13262"/>
                  <a:pt x="7032" y="14194"/>
                </a:cubicBezTo>
                <a:lnTo>
                  <a:pt x="2775" y="18028"/>
                </a:lnTo>
                <a:cubicBezTo>
                  <a:pt x="988" y="16044"/>
                  <a:pt x="0" y="13469"/>
                  <a:pt x="0" y="10800"/>
                </a:cubicBezTo>
                <a:cubicBezTo>
                  <a:pt x="-1" y="6416"/>
                  <a:pt x="2649" y="2468"/>
                  <a:pt x="6705" y="806"/>
                </a:cubicBezTo>
                <a:lnTo>
                  <a:pt x="5681" y="-1692"/>
                </a:lnTo>
                <a:lnTo>
                  <a:pt x="12940" y="1345"/>
                </a:lnTo>
                <a:lnTo>
                  <a:pt x="9901" y="8606"/>
                </a:lnTo>
                <a:lnTo>
                  <a:pt x="8877" y="610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4272274" y="36569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 rot="1990059">
            <a:off x="4729474" y="2056793"/>
            <a:ext cx="1905000" cy="1143000"/>
          </a:xfrm>
          <a:prstGeom prst="doubleWave">
            <a:avLst>
              <a:gd name="adj1" fmla="val 10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7320274" y="3656993"/>
            <a:ext cx="990600" cy="1066800"/>
            <a:chOff x="5040" y="2256"/>
            <a:chExt cx="624" cy="672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5376" y="2256"/>
              <a:ext cx="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H="1">
              <a:off x="5040" y="2592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5280" y="249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" name="Group 25"/>
          <p:cNvGrpSpPr>
            <a:grpSpLocks/>
          </p:cNvGrpSpPr>
          <p:nvPr/>
        </p:nvGrpSpPr>
        <p:grpSpPr bwMode="auto">
          <a:xfrm>
            <a:off x="2100574" y="4153881"/>
            <a:ext cx="990600" cy="1066800"/>
            <a:chOff x="5040" y="2256"/>
            <a:chExt cx="624" cy="672"/>
          </a:xfrm>
        </p:grpSpPr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5376" y="2256"/>
              <a:ext cx="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040" y="2592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5280" y="249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3434074" y="274259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OR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4424674" y="2666393"/>
            <a:ext cx="838200" cy="1066800"/>
          </a:xfrm>
          <a:custGeom>
            <a:avLst/>
            <a:gdLst>
              <a:gd name="G0" fmla="+- -7358502 0 0"/>
              <a:gd name="G1" fmla="+- 9043107 0 0"/>
              <a:gd name="G2" fmla="+- -7358502 0 9043107"/>
              <a:gd name="G3" fmla="+- 10800 0 0"/>
              <a:gd name="G4" fmla="+- 0 0 -73585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071 0 0"/>
              <a:gd name="G9" fmla="+- 0 0 9043107"/>
              <a:gd name="G10" fmla="+- 5071 0 2700"/>
              <a:gd name="G11" fmla="cos G10 -7358502"/>
              <a:gd name="G12" fmla="sin G10 -7358502"/>
              <a:gd name="G13" fmla="cos 13500 -7358502"/>
              <a:gd name="G14" fmla="sin 13500 -7358502"/>
              <a:gd name="G15" fmla="+- G11 10800 0"/>
              <a:gd name="G16" fmla="+- G12 10800 0"/>
              <a:gd name="G17" fmla="+- G13 10800 0"/>
              <a:gd name="G18" fmla="+- G14 10800 0"/>
              <a:gd name="G19" fmla="*/ 5071 1 2"/>
              <a:gd name="G20" fmla="+- G19 5400 0"/>
              <a:gd name="G21" fmla="cos G20 -7358502"/>
              <a:gd name="G22" fmla="sin G20 -7358502"/>
              <a:gd name="G23" fmla="+- G21 10800 0"/>
              <a:gd name="G24" fmla="+- G12 G23 G22"/>
              <a:gd name="G25" fmla="+- G22 G23 G11"/>
              <a:gd name="G26" fmla="cos 10800 -7358502"/>
              <a:gd name="G27" fmla="sin 10800 -7358502"/>
              <a:gd name="G28" fmla="cos 5071 -7358502"/>
              <a:gd name="G29" fmla="sin 5071 -73585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043107"/>
              <a:gd name="G36" fmla="sin G34 9043107"/>
              <a:gd name="G37" fmla="+/ 9043107 -73585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071 G39"/>
              <a:gd name="G43" fmla="sin 50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70 w 21600"/>
              <a:gd name="T5" fmla="*/ 8397 h 21600"/>
              <a:gd name="T6" fmla="*/ 4903 w 21600"/>
              <a:gd name="T7" fmla="*/ 16111 h 21600"/>
              <a:gd name="T8" fmla="*/ 5856 w 21600"/>
              <a:gd name="T9" fmla="*/ 9671 h 21600"/>
              <a:gd name="T10" fmla="*/ 5681 w 21600"/>
              <a:gd name="T11" fmla="*/ -1692 h 21600"/>
              <a:gd name="T12" fmla="*/ 12940 w 21600"/>
              <a:gd name="T13" fmla="*/ 1345 h 21600"/>
              <a:gd name="T14" fmla="*/ 9901 w 21600"/>
              <a:gd name="T15" fmla="*/ 860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877" y="6107"/>
                </a:moveTo>
                <a:cubicBezTo>
                  <a:pt x="6972" y="6887"/>
                  <a:pt x="5729" y="8741"/>
                  <a:pt x="5729" y="10799"/>
                </a:cubicBezTo>
                <a:cubicBezTo>
                  <a:pt x="5728" y="12053"/>
                  <a:pt x="6193" y="13262"/>
                  <a:pt x="7032" y="14194"/>
                </a:cubicBezTo>
                <a:lnTo>
                  <a:pt x="2775" y="18028"/>
                </a:lnTo>
                <a:cubicBezTo>
                  <a:pt x="988" y="16044"/>
                  <a:pt x="0" y="13469"/>
                  <a:pt x="0" y="10800"/>
                </a:cubicBezTo>
                <a:cubicBezTo>
                  <a:pt x="-1" y="6416"/>
                  <a:pt x="2649" y="2468"/>
                  <a:pt x="6705" y="806"/>
                </a:cubicBezTo>
                <a:lnTo>
                  <a:pt x="5681" y="-1692"/>
                </a:lnTo>
                <a:lnTo>
                  <a:pt x="12940" y="1345"/>
                </a:lnTo>
                <a:lnTo>
                  <a:pt x="9901" y="8606"/>
                </a:lnTo>
                <a:lnTo>
                  <a:pt x="8877" y="610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Q41 – </a:t>
            </a:r>
            <a:r>
              <a:rPr lang="en-GB" sz="2800" dirty="0" smtClean="0">
                <a:solidFill>
                  <a:schemeClr val="bg1"/>
                </a:solidFill>
              </a:rPr>
              <a:t>KI Revision          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/>
      <p:bldP spid="3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end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506" name="Picture 2" descr="http://desicomments.files.wordpress.com/2011/11/dancing-hippo.gif?w=153&amp;h=153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564904"/>
            <a:ext cx="2664296" cy="266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056784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Cleary mark out of 41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2564904"/>
            <a:ext cx="7056784" cy="175432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Return the answer sheets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Warm colours such as red and orange are said to be:- 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4928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A. Advantageous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14096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B. Advancing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7890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C. Receding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4716016" y="1988840"/>
            <a:ext cx="1944216" cy="33123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32240" y="1988840"/>
            <a:ext cx="1944216" cy="33123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4400" dirty="0" smtClean="0">
                <a:solidFill>
                  <a:schemeClr val="bg1"/>
                </a:solidFill>
              </a:rPr>
              <a:t>Q6 – </a:t>
            </a:r>
            <a:r>
              <a:rPr lang="en-GB" sz="2800" dirty="0" smtClean="0">
                <a:solidFill>
                  <a:schemeClr val="bg1"/>
                </a:solidFill>
              </a:rPr>
              <a:t>KI Revision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"/>
          <p:cNvGrpSpPr/>
          <p:nvPr/>
        </p:nvGrpSpPr>
        <p:grpSpPr>
          <a:xfrm>
            <a:off x="8517620" y="0"/>
            <a:ext cx="626380" cy="692696"/>
            <a:chOff x="3771900" y="2324100"/>
            <a:chExt cx="3162300" cy="1543050"/>
          </a:xfrm>
        </p:grpSpPr>
        <p:sp>
          <p:nvSpPr>
            <p:cNvPr id="17" name="Rectangle 16"/>
            <p:cNvSpPr/>
            <p:nvPr/>
          </p:nvSpPr>
          <p:spPr>
            <a:xfrm>
              <a:off x="3771900" y="2324100"/>
              <a:ext cx="3162300" cy="1543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67714" y="2536166"/>
              <a:ext cx="2570672" cy="113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10</a:t>
            </a:r>
            <a:endParaRPr lang="en-GB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9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8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49518" y="0"/>
            <a:ext cx="6944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/>
              <a:t>0</a:t>
            </a:r>
            <a:endParaRPr lang="en-GB" sz="32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2614</Words>
  <Application>Microsoft Office PowerPoint</Application>
  <PresentationFormat>On-screen Show (4:3)</PresentationFormat>
  <Paragraphs>1041</Paragraphs>
  <Slides>88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Company>Highland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robertsonc</dc:creator>
  <cp:lastModifiedBy>Robertsonc</cp:lastModifiedBy>
  <cp:revision>93</cp:revision>
  <dcterms:created xsi:type="dcterms:W3CDTF">2011-03-28T10:02:47Z</dcterms:created>
  <dcterms:modified xsi:type="dcterms:W3CDTF">2011-11-22T08:40:58Z</dcterms:modified>
</cp:coreProperties>
</file>