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990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6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927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1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3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3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62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2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2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F4C2A-9E91-46D9-A135-8F2C6F9D8992}" type="datetimeFigureOut">
              <a:rPr lang="en-GB" smtClean="0"/>
              <a:t>05/11/2012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E33F1-6BBB-4CA2-BEDB-6D85E47C6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209489" y="3520176"/>
            <a:ext cx="110996" cy="1109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 descr="Pages from SG_Graphic-Communication_all_2009_Page_1.jpg"/>
          <p:cNvPicPr>
            <a:picLocks noChangeAspect="1"/>
          </p:cNvPicPr>
          <p:nvPr/>
        </p:nvPicPr>
        <p:blipFill>
          <a:blip r:embed="rId2" cstate="print"/>
          <a:srcRect l="4393" r="57570" b="32062"/>
          <a:stretch>
            <a:fillRect/>
          </a:stretch>
        </p:blipFill>
        <p:spPr>
          <a:xfrm>
            <a:off x="401652" y="394470"/>
            <a:ext cx="4589092" cy="60917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06153" y="1409668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6" name="Picture 25" descr="Pages from SG_Graphic-Communication_all_2009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62" t="2898" r="3832" b="6534"/>
          <a:stretch>
            <a:fillRect/>
          </a:stretch>
        </p:blipFill>
        <p:spPr>
          <a:xfrm>
            <a:off x="4537817" y="581114"/>
            <a:ext cx="4331695" cy="627317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032687" y="2076241"/>
            <a:ext cx="1975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00769" y="2076241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Socket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9777" y="2418073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17858" y="2418073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Lamp/Bulb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412" y="2759905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134949" y="2759905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40331" y="3452114"/>
            <a:ext cx="3257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plan or Block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71966" y="4469064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1: 1250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11248" y="5161274"/>
            <a:ext cx="34282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symbol or North point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118142" y="5793663"/>
            <a:ext cx="1633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2009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2643" y="3005739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1:50)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0773" y="4383277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1:1250)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64582" y="6483927"/>
            <a:ext cx="736270" cy="225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795157" y="6405543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1:200)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45236" y="463138"/>
            <a:ext cx="498764" cy="439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/>
      <p:bldP spid="32" grpId="0"/>
      <p:bldP spid="33" grpId="0"/>
      <p:bldP spid="34" grpId="0"/>
      <p:bldP spid="35" grpId="0"/>
      <p:bldP spid="41" grpId="0"/>
      <p:bldP spid="43" grpId="0"/>
      <p:bldP spid="52" grpId="0"/>
      <p:bldP spid="53" grpId="0"/>
      <p:bldP spid="54" grpId="0"/>
      <p:bldP spid="55" grpId="0"/>
      <p:bldP spid="19" grpId="0"/>
      <p:bldP spid="21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I 2011 Graph SG G images_Page_1.jpg"/>
          <p:cNvPicPr>
            <a:picLocks noChangeAspect="1"/>
          </p:cNvPicPr>
          <p:nvPr/>
        </p:nvPicPr>
        <p:blipFill>
          <a:blip r:embed="rId2" cstate="print"/>
          <a:srcRect l="5833" t="18464" r="5625" b="24653"/>
          <a:stretch>
            <a:fillRect/>
          </a:stretch>
        </p:blipFill>
        <p:spPr>
          <a:xfrm>
            <a:off x="0" y="922317"/>
            <a:ext cx="8767442" cy="39814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3420094"/>
            <a:ext cx="1413164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KI 2011 Graph SG G images_Page_1.jpg"/>
          <p:cNvPicPr>
            <a:picLocks noChangeAspect="1"/>
          </p:cNvPicPr>
          <p:nvPr/>
        </p:nvPicPr>
        <p:blipFill>
          <a:blip r:embed="rId3" cstate="print"/>
          <a:srcRect l="2708" t="6675" r="49583" b="88904"/>
          <a:stretch>
            <a:fillRect/>
          </a:stretch>
        </p:blipFill>
        <p:spPr>
          <a:xfrm>
            <a:off x="304800" y="446067"/>
            <a:ext cx="6398260" cy="419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4169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2011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4124" y="1260069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Warning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55454" y="1271944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Black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79204" y="2103216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Yellow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76" y="3479469"/>
            <a:ext cx="1258784" cy="2968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42504" y="3445127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Prohibition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64701" y="3468879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76576" y="4288276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White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83876" y="3420094"/>
            <a:ext cx="1413164" cy="68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667052" y="3479469"/>
            <a:ext cx="1258784" cy="2968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4726380" y="3445127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Mandatory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79204" y="3457003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Blue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330037" y="1246910"/>
            <a:ext cx="1377537" cy="914400"/>
            <a:chOff x="1306286" y="1567543"/>
            <a:chExt cx="1377537" cy="914400"/>
          </a:xfrm>
        </p:grpSpPr>
        <p:sp>
          <p:nvSpPr>
            <p:cNvPr id="32" name="Rounded Rectangle 31"/>
            <p:cNvSpPr/>
            <p:nvPr/>
          </p:nvSpPr>
          <p:spPr>
            <a:xfrm>
              <a:off x="1306286" y="1567543"/>
              <a:ext cx="1377537" cy="9144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1579418" y="1769423"/>
              <a:ext cx="843148" cy="46313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YAKoDASIAAhEBAxEB/8QAHAABAAMAAwEBAAAAAAAAAAAAAAYHCAEEBQID/8QAQxAAAQMCAgQJCQcCBgMAAAAAAQACAwQRBQYHEiExExRBUWFxgZGSFRciMlJUVZTRCCNCgqGxwTNDFiRicqLCsvDx/8QAGwEBAAIDAQEAAAAAAAAAAAAAAAQGAgMFAQf/xAAvEQACAQMBBQcEAgMAAAAAAAAAAQIDBBEFEhMhMWEVMkFjcaHhgbHR8BQiQlHx/9oADAMBAAIRAxEAPwC8UREAREQBERAEREAXBNlyoRpazc3KeV5XQStbiNYDDSC+0H8T7f6Qb9ZHOgPyx/SzlXA8RdQTVM9TMx+pKaSPXbERvubjdusLlSzA8Zw/HsNixHCqltRSy+q9vIeUEbwRzFYvc9znFziXOJuS43JKtDQTnAYLjrsFrX6tFiTwGOJAEc1rA/msG9dkBpBEG5EAREQBERAEREAREQBERAEREAREQBEQ7kB8SyMijdJI4NY0FznE7ABvKyfpPza/NuaJqqN54jTkw0jT7A3u63Hb3cyt3T1m8YTgQwKjktWYi08NY7WQ7jf/AHbuq6z3QUc+I10FJSML555BHG0DeSbJlJZYJHkzJNZmqkxOop3GNtLF90SNksu8M7r35rhRi0kEo9aKWN3S1zHD9iCtTZWwSHLuA0mGQWcYWfePAtwjz6zu0qntNGVhheMtxijjtSV5Jl1RsZNy+Lf13XItNTVe5lTfLw+n5NsqeIpl0aLs2jN2V4amZw49TngapvO8D1uojb38ymKyjoqzaco5nimqHEYfVWhqhzNvsf8AlJv1ErVjXNeAWkEEXBB3hdc1H0iIgCIiAIiIAiIgCIiAIiIAiIgC6eL4lTYRhlViNa/UpqaN0kjrX2Acg5Su2TZUT9oPNomniyvRSHViLZq0tdYF1rsYdu219Yjn1eZAVXmrHanM2PVeLVex9Q+7WXuI2DY1o6hZWToPyuCJMx1kQI2xUV9tjtD3/wDUdqrbKmB1GYcdpcMpwRwzxwjx/bjHrO7v1stC4/juEZEwCnbI0iKNohpaaP1nkDd0Acp+q5OqXE1FW9LjKX2NlOP+T5EkXl5mwSnzDglVhlVsbM30H8sbxta4dRCp6p00486ZxpqDDY4b+ix7ZHkDpdrC/cFN9H+kqnzPUDDq+BlHiRF2BhvHNYXOrfaDvNtuzlXElp13bLepcuPA3byMuBQ2I0dRh1fPRVkXBzwPMcjCNxH/ALvWidBecPLeBHBq6fWxDDx6OufSkguNV3Ta+qey+9Q7ThljZFmSlaTYNhq2i1rbdV/66p/Kq4ydmGpytmGkxamu4ROtLHf+pGfWb3fqArTaXCuKKqL6+pHlHZeDZCLrYdW0+I0MFbSSCSnqGCSN43EEXC7KkGIREQBERAEREAREQBERAERcHcgPEzpmKnytl2qxWpsTG3ViYf7kh9Vvf+l1kGurqjEKyarrZXTVE7y+SR29zjvVi6cc3nHsw+SqOUOw/DXFtwQRJN+J3UN3eo/o2yyMz5kiinYTRUwE1SQNjgDsZf8A1H9AeZYVKkaUHOXJHqWXgtHQ3lfyRgZxWrjLayvaCA7eyL8I6L7+ohQvTrVSvzTSUr/6UNGHMHS5xuf+IV6gANAAAHIANypDT3TtZj+HVIB1paUtJvyNds/dVvTq7r6g6kubTN9SOIYRVy7OG1s2HV0FbTO1ZoJGyMPSDfb0LrLvYFTtq8aw+leAWzVUUZB5QXAfyrNLGHkjo1ZW0sGIUM1JVxh8FQwskaeUEbVlzNOB1OXMbqMMq/SdEbsktYSMO1rh1haq6lXWmXK/lbBRi9JEHVtAPTsPSfDtJHYTfvVU0i73Nbdy5S+5JqRysnW+z5m+7JcrVrrautNREneL3ezvOsO1XgsUYXX1OFYjTYhRScHUU0jZY3X5Qb7eha+yjmCmzPl+jxek2Nnb6bOVjxsc09RB/Qq2EY9lERAEREAREQBERAEREAUI0tZuGVMrSup5dXEau8NKBvaTvf2D9bKaSyNiY6SRwaxou4nYAAsnaTs1PzbmmerY48Sg+5pG3NtQE+l1uO3uHIgImxjpCGsBc4mwaBck9C0to6yyMr5bhppQOOzHhalwH4jub1AWHYTyqsNDGVximMPxiriDqOgP3esLh02wjwg367K91W9au8vcR8OL/BvpR8Qqe+0FEdfApgDa07CbbBbUI/cq4VWenqHXyzh8wFzHW6t+hzHfQLn6VLZvIfvgZ1O6yilJdG8AqM84PGWg/wCYDtvQCf4UaU30N0pqM/UTwAW08csrr/7C0fq4K23UtmhN9GRo80aKXDgHNLXAEEWIIuCuUGxUJE0zRpGyucsZkmp4WOFDOOFpXG5Gqd7b87Ts6rc6lWgnNwwTHTgtbJq0WJOHBkkAMn3DxCw67KwtJOWf8S5bljgZeupQZqaw2kgbWfmGzrss2tdJDKCC6ORjr3Fw5pH7FXTTbv8Ak0U33lwf5Ik47LNvA3XKh2izNrM25YinleDiFMBDVs5dYDY63M4be8cimK6BgEREAREQBERAFwTZcrp4xiNNhGGVOI1z+Dp6aMySO6AP3QFaaes3HCcFZgNFI4VeItvK5psY4QRfxbuoOWfsMw+pxPEKeho4zJUVDwyNo5zz9AXdzTj1TmPH6zFatznPnkJY139tl/RYOgDYrO0I5W4OKTMdbGQ6S8VGCNzfxP7fVHUedR7u4VvRdR/T1Mox2ngsnLmDU+X8FpcMpQNSBtnOtte473HrK9JEVFnOU5OUubJaWAoPplh4TIdU/VuY5YnDo9ID+VOFGtJEPD5Fxltr6tOX+EgrfZS2bmm+qPJ91mY1Z2gWlL8yV9XyQ0mp2ucP4aVWSuPQBTARYxVW3uij/wDI/wAq26nLZtJv94kan3kW6iIqSSwqC0x5X8j435UpI7UeIOLiGiwjl/EO3f3q/V5GbMChzJgNVhk1g6Vt4nkf05Btae/f0XU7Trp21dN918H+9DCcdpFE6Ks2vylmmGSZ9sPqyIasE7A3kf8AlJv1XWrWODmhzSCCLgjlWJq2lmoauakqmak8Ejo3tPIQbFaL0FZu8uZd8kVbxx3DGtY252vh3NPZa3dzq7J5WURC0EREAREQBERADuVE/aBzcZZYsr0Mo1I7S11tt3bCxnZvPW1WxnXMcGVct1mKz2c6NloYz/ckOxre/fzC5WQ8QrJ8SrqitqnmSoqJHSSPPK4m5QHp5RwGXMuP0uGRawbIS6aRo/pxj1j/AAOkhago6WCipIaWljEcELBHGwbmgCwCg2iDK3kPAPKFUy1diDWyEH8Ee9res3uesKfKo6vd76ru4v8ArH7kmlHCyERFyTaF0sbofKmDV+H62rxqnkh1ubWaRf8AVd1NnOF7GTjJSXNHjMkYhRT4bXT0VbGYqiB5ZIwjcQr70NYLVYRlZ8tbEYpa2bhmscLEM1QG369p7Qvbrsx5Tiq7VmKYXxmI29J7XOZ28i9ukq6eugFRRTxVELt0kTw4HtC7V/qFWtQ2HTcU+bf/AA1QglLmfsiIuIbgiIgKc04ZX1JYsx0sbdR9oqzV5HbAx/buPUFXuTswVGVsxUmLUxJ4F/3sd/6kZ2Obv5t3SAeRacxOggxTDqmgq2a8FRGY3joP8rLeY8FqcBxqqw2qaQ6F5DXEbJGfhcOgjarZo93vqW7k+MfsRqscPJsbDq2nxKhp66jkElPURtkjcOVpFwuyqQ+z9m/ZLlauk2i81EXEbt74/wDsPzcyu9dg1BERAFwSuVCdLWbRlbKsrqd9sQrLwUoB2tJG1/5Rt67ICoNOObvL2YvJdHLrUGGktu07JJvxHs9UdvOvE0XZY/xHmRnGI9aho7S1N9zvZZ2kdwKiMcc1RO1jA6SWR4AA2lzif3JWmcg5bZljLkFGQ01Un3lU8fikPJ0gbv8A6udqV3/Ho/17z4Izpx2mSO1tg3DciIqYSwiIgCqrTZmmqoGU+B4fO6F07DLUuYbOLNzW35Adt7cytVUjp3wuaLHKLEwCYJ6fgdYDY17STYnpDtnUV0tIhCV0tvrj1NdXOyVaDY7FI8iZoqcr45DUslcKN7w2qh5Hs57c43jlUcsV3MGw2oxfFaXDqRutNUSBjbC9uc9QFz2K31IxlBqfIjLKfA1p0jci4aLADmXK+fcEyaEREAVa6acrjEcIbjdKw8aoG2lDRfXivt8N79RKspcPY2RjmSNDmOBDmncQd4W+2uJW9VVI+BjKOVgyXhWIVOF4hT19FIY6imeJI3jkI/jnHMtfZRzBS5ny/SYtRmzZm+mzljeNjmnqP8LLekDLMmWMxT0jQeKyky0rrGxjJOy/O3ce/lUt0EZv8jY47BK2UNocRd92XGwZPsA2/wCoC3XZXqnONSCnHkyG1jgaQRcXXKzB8yPbHG58jg1jQS5x3Ac6yZpMza7N2aJ6yJzzQw/dUbHXFmD8VjyuO3ntYci0DpglrotHmLOw7XEmo0SFm8R6w1/+N+xZRPQgLM0MZZjxDE3Y3XMbxaicBTteNj5uf8uw9ZHMry4Rntt8SyLHUTxt1Y5pGt5muIC+uN1PvE3jK5F7pkruptueF/rBtjU2VjBrjhGe23xJwjPbb4lkfjdT7xN4ynG6n3ibxlROwfM9vky33Q1xwjPbb4k4Rntt8SyPxup94m8ZTjdT7xN4ynYPme3yN90NccIz22+JdTFsPoMYoJaHEoop6aUWcxx7iDvBHOFlLjdT7xN4yuON1PvE3jK9jobg9qNTD9Pk833QuOu0MYfJUl9FjkkEJJPByQtkI6nBwv2hS/J+ScFyoHSUd56x7dV9VM4a1uZo3NHV3rNvG6n3ibxlc8bqfeJvGVLq2FzVhsTrcPQxU4p5wa412e23vCcIz22+JZH43U+8TeMpxup94m8ZUPsHzPb5M990NccIz22+JOEZ7bfEsj8bqfeJvGU43U+8TeMp2D5nt8jfdDXHCM9tviThGe23vWR+N1PvE3jK443U+8TeMp2D5nt8jfdDROk/LceZMuyGnDHV9JeWnNxd3tMv0gd4CzmHuY9r2OLXCxa5psQV+nG6n3ibxlfjtXXsraVtT3blleBqk9p5NY6LM2tzdleGpmI4/Tngapo9obndThY9dxyKYrOf2dXVQzlWNi1+LGhdw1r6t9ZuqTyX326CelaMUsxPmRjZI3Rva1zHCzmuFwRzEKCT6H8lTzPldhb2F7idWOpka0X5hfYOhEQHx5msk/Dp/mpPqnmayT8On+ak+qIgHmayT8On+ak+qeZrJPw6f5qT6oiAeZrJPw6f5qT6p5msk/Dp/mpPqiIB5msk/Dp/mpPqnmayT8On+ak+qIgHmayT8On+ak+qeZrJPw6f5qT6oiAeZrJPw6f5qT6p5msk/Dp/mpPqiIB5msk/Dp/mpPqnmayT8On+ak+qIgHmayT8On+ak+qeZrJPw6f5qT6oiAeZrJPw6f5qT6p5msk/Dpvm5PqiICVZey5hOXKTiuDUUVLETd2rtc887nHaT1r1kRAf/9k="/>
          <p:cNvSpPr>
            <a:spLocks noChangeAspect="1" noChangeArrowheads="1"/>
          </p:cNvSpPr>
          <p:nvPr/>
        </p:nvSpPr>
        <p:spPr bwMode="auto">
          <a:xfrm>
            <a:off x="63500" y="-604838"/>
            <a:ext cx="13811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hse.gov.uk/workplacetransport/images/warning-vehicles-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6073" y="1006928"/>
            <a:ext cx="1476005" cy="1320636"/>
          </a:xfrm>
          <a:prstGeom prst="rect">
            <a:avLst/>
          </a:prstGeom>
          <a:noFill/>
        </p:spPr>
      </p:pic>
      <p:pic>
        <p:nvPicPr>
          <p:cNvPr id="1032" name="Picture 8" descr="http://www.safety-selector.co.uk/images/P01LP%20-%20Prohibition%20Polycarbonate%20Safety%20Signs.jpg"/>
          <p:cNvPicPr>
            <a:picLocks noChangeAspect="1" noChangeArrowheads="1"/>
          </p:cNvPicPr>
          <p:nvPr/>
        </p:nvPicPr>
        <p:blipFill>
          <a:blip r:embed="rId5" cstate="print"/>
          <a:srcRect l="4045" t="4114" r="4755" b="4000"/>
          <a:stretch>
            <a:fillRect/>
          </a:stretch>
        </p:blipFill>
        <p:spPr bwMode="auto">
          <a:xfrm>
            <a:off x="1401288" y="3123210"/>
            <a:ext cx="1246909" cy="1256285"/>
          </a:xfrm>
          <a:prstGeom prst="rect">
            <a:avLst/>
          </a:prstGeom>
          <a:noFill/>
        </p:spPr>
      </p:pic>
      <p:pic>
        <p:nvPicPr>
          <p:cNvPr id="1034" name="Picture 10" descr="http://www.schoolshealthandsafety.co.uk/cypd/signs/Useearprotection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9630" y="3253838"/>
            <a:ext cx="1484417" cy="1484417"/>
          </a:xfrm>
          <a:prstGeom prst="rect">
            <a:avLst/>
          </a:prstGeom>
          <a:noFill/>
        </p:spPr>
      </p:pic>
      <p:sp>
        <p:nvSpPr>
          <p:cNvPr id="35" name="TextBox 34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2011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YAKoDASIAAhEBAxEB/8QAHAABAAMAAwEBAAAAAAAAAAAAAAYHCAEEBQID/8QAQxAAAQMCAgQJCQcCBgMAAAAAAQACAwQRBQYHEiExExRBUWFxgZGSFRciMlJUVZTRCCNCgqGxwTNDFiRicqLCsvDx/8QAGwEBAAIDAQEAAAAAAAAAAAAAAAQGAgMFAQf/xAAvEQACAQMBBQcEAgMAAAAAAAAAAQIDBBEFEhMhMWEVMkFjcaHhgbHR8BQiQlHx/9oADAMBAAIRAxEAPwC8UREAREQBERAEREAXBNlyoRpazc3KeV5XQStbiNYDDSC+0H8T7f6Qb9ZHOgPyx/SzlXA8RdQTVM9TMx+pKaSPXbERvubjdusLlSzA8Zw/HsNixHCqltRSy+q9vIeUEbwRzFYvc9znFziXOJuS43JKtDQTnAYLjrsFrX6tFiTwGOJAEc1rA/msG9dkBpBEG5EAREQBERAEREAREQBERAEREAREQBEQ7kB8SyMijdJI4NY0FznE7ABvKyfpPza/NuaJqqN54jTkw0jT7A3u63Hb3cyt3T1m8YTgQwKjktWYi08NY7WQ7jf/AHbuq6z3QUc+I10FJSML555BHG0DeSbJlJZYJHkzJNZmqkxOop3GNtLF90SNksu8M7r35rhRi0kEo9aKWN3S1zHD9iCtTZWwSHLuA0mGQWcYWfePAtwjz6zu0qntNGVhheMtxijjtSV5Jl1RsZNy+Lf13XItNTVe5lTfLw+n5NsqeIpl0aLs2jN2V4amZw49TngapvO8D1uojb38ymKyjoqzaco5nimqHEYfVWhqhzNvsf8AlJv1ErVjXNeAWkEEXBB3hdc1H0iIgCIiAIiIAiIgCIiAIiIAiIgC6eL4lTYRhlViNa/UpqaN0kjrX2Acg5Su2TZUT9oPNomniyvRSHViLZq0tdYF1rsYdu219Yjn1eZAVXmrHanM2PVeLVex9Q+7WXuI2DY1o6hZWToPyuCJMx1kQI2xUV9tjtD3/wDUdqrbKmB1GYcdpcMpwRwzxwjx/bjHrO7v1stC4/juEZEwCnbI0iKNohpaaP1nkDd0Acp+q5OqXE1FW9LjKX2NlOP+T5EkXl5mwSnzDglVhlVsbM30H8sbxta4dRCp6p00486ZxpqDDY4b+ix7ZHkDpdrC/cFN9H+kqnzPUDDq+BlHiRF2BhvHNYXOrfaDvNtuzlXElp13bLepcuPA3byMuBQ2I0dRh1fPRVkXBzwPMcjCNxH/ALvWidBecPLeBHBq6fWxDDx6OufSkguNV3Ta+qey+9Q7ThljZFmSlaTYNhq2i1rbdV/66p/Kq4ydmGpytmGkxamu4ROtLHf+pGfWb3fqArTaXCuKKqL6+pHlHZeDZCLrYdW0+I0MFbSSCSnqGCSN43EEXC7KkGIREQBERAEREAREQBERAERcHcgPEzpmKnytl2qxWpsTG3ViYf7kh9Vvf+l1kGurqjEKyarrZXTVE7y+SR29zjvVi6cc3nHsw+SqOUOw/DXFtwQRJN+J3UN3eo/o2yyMz5kiinYTRUwE1SQNjgDsZf8A1H9AeZYVKkaUHOXJHqWXgtHQ3lfyRgZxWrjLayvaCA7eyL8I6L7+ohQvTrVSvzTSUr/6UNGHMHS5xuf+IV6gANAAAHIANypDT3TtZj+HVIB1paUtJvyNds/dVvTq7r6g6kubTN9SOIYRVy7OG1s2HV0FbTO1ZoJGyMPSDfb0LrLvYFTtq8aw+leAWzVUUZB5QXAfyrNLGHkjo1ZW0sGIUM1JVxh8FQwskaeUEbVlzNOB1OXMbqMMq/SdEbsktYSMO1rh1haq6lXWmXK/lbBRi9JEHVtAPTsPSfDtJHYTfvVU0i73Nbdy5S+5JqRysnW+z5m+7JcrVrrautNREneL3ezvOsO1XgsUYXX1OFYjTYhRScHUU0jZY3X5Qb7eha+yjmCmzPl+jxek2Nnb6bOVjxsc09RB/Qq2EY9lERAEREAREQBERAEREAUI0tZuGVMrSup5dXEau8NKBvaTvf2D9bKaSyNiY6SRwaxou4nYAAsnaTs1PzbmmerY48Sg+5pG3NtQE+l1uO3uHIgImxjpCGsBc4mwaBck9C0to6yyMr5bhppQOOzHhalwH4jub1AWHYTyqsNDGVximMPxiriDqOgP3esLh02wjwg367K91W9au8vcR8OL/BvpR8Qqe+0FEdfApgDa07CbbBbUI/cq4VWenqHXyzh8wFzHW6t+hzHfQLn6VLZvIfvgZ1O6yilJdG8AqM84PGWg/wCYDtvQCf4UaU30N0pqM/UTwAW08csrr/7C0fq4K23UtmhN9GRo80aKXDgHNLXAEEWIIuCuUGxUJE0zRpGyucsZkmp4WOFDOOFpXG5Gqd7b87Ts6rc6lWgnNwwTHTgtbJq0WJOHBkkAMn3DxCw67KwtJOWf8S5bljgZeupQZqaw2kgbWfmGzrss2tdJDKCC6ORjr3Fw5pH7FXTTbv8Ak0U33lwf5Ik47LNvA3XKh2izNrM25YinleDiFMBDVs5dYDY63M4be8cimK6BgEREAREQBERAFwTZcrp4xiNNhGGVOI1z+Dp6aMySO6AP3QFaaes3HCcFZgNFI4VeItvK5psY4QRfxbuoOWfsMw+pxPEKeho4zJUVDwyNo5zz9AXdzTj1TmPH6zFatznPnkJY139tl/RYOgDYrO0I5W4OKTMdbGQ6S8VGCNzfxP7fVHUedR7u4VvRdR/T1Mox2ngsnLmDU+X8FpcMpQNSBtnOtte473HrK9JEVFnOU5OUubJaWAoPplh4TIdU/VuY5YnDo9ID+VOFGtJEPD5Fxltr6tOX+EgrfZS2bmm+qPJ91mY1Z2gWlL8yV9XyQ0mp2ucP4aVWSuPQBTARYxVW3uij/wDI/wAq26nLZtJv94kan3kW6iIqSSwqC0x5X8j435UpI7UeIOLiGiwjl/EO3f3q/V5GbMChzJgNVhk1g6Vt4nkf05Btae/f0XU7Trp21dN918H+9DCcdpFE6Ks2vylmmGSZ9sPqyIasE7A3kf8AlJv1XWrWODmhzSCCLgjlWJq2lmoauakqmak8Ejo3tPIQbFaL0FZu8uZd8kVbxx3DGtY252vh3NPZa3dzq7J5WURC0EREAREQBERADuVE/aBzcZZYsr0Mo1I7S11tt3bCxnZvPW1WxnXMcGVct1mKz2c6NloYz/ckOxre/fzC5WQ8QrJ8SrqitqnmSoqJHSSPPK4m5QHp5RwGXMuP0uGRawbIS6aRo/pxj1j/AAOkhago6WCipIaWljEcELBHGwbmgCwCg2iDK3kPAPKFUy1diDWyEH8Ee9res3uesKfKo6vd76ru4v8ArH7kmlHCyERFyTaF0sbofKmDV+H62rxqnkh1ubWaRf8AVd1NnOF7GTjJSXNHjMkYhRT4bXT0VbGYqiB5ZIwjcQr70NYLVYRlZ8tbEYpa2bhmscLEM1QG369p7Qvbrsx5Tiq7VmKYXxmI29J7XOZ28i9ukq6eugFRRTxVELt0kTw4HtC7V/qFWtQ2HTcU+bf/AA1QglLmfsiIuIbgiIgKc04ZX1JYsx0sbdR9oqzV5HbAx/buPUFXuTswVGVsxUmLUxJ4F/3sd/6kZ2Obv5t3SAeRacxOggxTDqmgq2a8FRGY3joP8rLeY8FqcBxqqw2qaQ6F5DXEbJGfhcOgjarZo93vqW7k+MfsRqscPJsbDq2nxKhp66jkElPURtkjcOVpFwuyqQ+z9m/ZLlauk2i81EXEbt74/wDsPzcyu9dg1BERAFwSuVCdLWbRlbKsrqd9sQrLwUoB2tJG1/5Rt67ICoNOObvL2YvJdHLrUGGktu07JJvxHs9UdvOvE0XZY/xHmRnGI9aho7S1N9zvZZ2kdwKiMcc1RO1jA6SWR4AA2lzif3JWmcg5bZljLkFGQ01Un3lU8fikPJ0gbv8A6udqV3/Ho/17z4Izpx2mSO1tg3DciIqYSwiIgCqrTZmmqoGU+B4fO6F07DLUuYbOLNzW35Adt7cytVUjp3wuaLHKLEwCYJ6fgdYDY17STYnpDtnUV0tIhCV0tvrj1NdXOyVaDY7FI8iZoqcr45DUslcKN7w2qh5Hs57c43jlUcsV3MGw2oxfFaXDqRutNUSBjbC9uc9QFz2K31IxlBqfIjLKfA1p0jci4aLADmXK+fcEyaEREAVa6acrjEcIbjdKw8aoG2lDRfXivt8N79RKspcPY2RjmSNDmOBDmncQd4W+2uJW9VVI+BjKOVgyXhWIVOF4hT19FIY6imeJI3jkI/jnHMtfZRzBS5ny/SYtRmzZm+mzljeNjmnqP8LLekDLMmWMxT0jQeKyky0rrGxjJOy/O3ce/lUt0EZv8jY47BK2UNocRd92XGwZPsA2/wCoC3XZXqnONSCnHkyG1jgaQRcXXKzB8yPbHG58jg1jQS5x3Ac6yZpMza7N2aJ6yJzzQw/dUbHXFmD8VjyuO3ntYci0DpglrotHmLOw7XEmo0SFm8R6w1/+N+xZRPQgLM0MZZjxDE3Y3XMbxaicBTteNj5uf8uw9ZHMry4Rntt8SyLHUTxt1Y5pGt5muIC+uN1PvE3jK5F7pkruptueF/rBtjU2VjBrjhGe23xJwjPbb4lkfjdT7xN4ynG6n3ibxlROwfM9vky33Q1xwjPbb4k4Rntt8SyPxup94m8ZTjdT7xN4ynYPme3yN90NccIz22+JdTFsPoMYoJaHEoop6aUWcxx7iDvBHOFlLjdT7xN4yuON1PvE3jK9jobg9qNTD9Pk833QuOu0MYfJUl9FjkkEJJPByQtkI6nBwv2hS/J+ScFyoHSUd56x7dV9VM4a1uZo3NHV3rNvG6n3ibxlc8bqfeJvGVLq2FzVhsTrcPQxU4p5wa412e23vCcIz22+JZH43U+8TeMpxup94m8ZUPsHzPb5M990NccIz22+JOEZ7bfEsj8bqfeJvGU43U+8TeMp2D5nt8jfdDXHCM9tviThGe23vWR+N1PvE3jK443U+8TeMp2D5nt8jfdDROk/LceZMuyGnDHV9JeWnNxd3tMv0gd4CzmHuY9r2OLXCxa5psQV+nG6n3ibxlfjtXXsraVtT3blleBqk9p5NY6LM2tzdleGpmI4/Tngapo9obndThY9dxyKYrOf2dXVQzlWNi1+LGhdw1r6t9ZuqTyX326CelaMUsxPmRjZI3Rva1zHCzmuFwRzEKCT6H8lTzPldhb2F7idWOpka0X5hfYOhEQHx5msk/Dp/mpPqnmayT8On+ak+qIgHmayT8On+ak+qeZrJPw6f5qT6oiAeZrJPw6f5qT6p5msk/Dp/mpPqiIB5msk/Dp/mpPqnmayT8On+ak+qIgHmayT8On+ak+qeZrJPw6f5qT6oiAeZrJPw6f5qT6p5msk/Dp/mpPqiIB5msk/Dp/mpPqnmayT8On+ak+qIgHmayT8On+ak+qeZrJPw6f5qT6oiAeZrJPw6f5qT6p5msk/Dpvm5PqiICVZey5hOXKTiuDUUVLETd2rtc887nHaT1r1kRAf/9k="/>
          <p:cNvSpPr>
            <a:spLocks noChangeAspect="1" noChangeArrowheads="1"/>
          </p:cNvSpPr>
          <p:nvPr/>
        </p:nvSpPr>
        <p:spPr bwMode="auto">
          <a:xfrm>
            <a:off x="63500" y="-604838"/>
            <a:ext cx="13811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0" y="37854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35" name="Picture 34" descr="KI 2011 Graph SG G images_Page_2.jpg"/>
          <p:cNvPicPr>
            <a:picLocks noChangeAspect="1"/>
          </p:cNvPicPr>
          <p:nvPr/>
        </p:nvPicPr>
        <p:blipFill>
          <a:blip r:embed="rId2" cstate="print"/>
          <a:srcRect l="3766" t="6311" r="57403" b="30292"/>
          <a:stretch>
            <a:fillRect/>
          </a:stretch>
        </p:blipFill>
        <p:spPr>
          <a:xfrm>
            <a:off x="344384" y="605642"/>
            <a:ext cx="5166558" cy="5961413"/>
          </a:xfrm>
          <a:prstGeom prst="rect">
            <a:avLst/>
          </a:prstGeom>
        </p:spPr>
      </p:pic>
      <p:pic>
        <p:nvPicPr>
          <p:cNvPr id="36" name="Picture 35" descr="KI 2011 Graph SG G images_Page_2.jpg"/>
          <p:cNvPicPr>
            <a:picLocks noChangeAspect="1"/>
          </p:cNvPicPr>
          <p:nvPr/>
        </p:nvPicPr>
        <p:blipFill>
          <a:blip r:embed="rId2" cstate="print"/>
          <a:srcRect l="56125" t="16816" r="6104" b="39449"/>
          <a:stretch>
            <a:fillRect/>
          </a:stretch>
        </p:blipFill>
        <p:spPr>
          <a:xfrm>
            <a:off x="5474523" y="581891"/>
            <a:ext cx="3453741" cy="2826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27786" y="1366946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Orange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3412" y="1996339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Red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786" y="2601981"/>
            <a:ext cx="1139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Green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4035" y="3195747"/>
            <a:ext cx="4001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Blue, Blue-Violet, Violet, Red-Violet, Red (Purple)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04035" y="3765763"/>
            <a:ext cx="40011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Violet, Red-Violet, Red-Orange, Orange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2149" y="4537659"/>
            <a:ext cx="4001117" cy="655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GB" sz="1400" b="1" dirty="0" smtClean="0">
                <a:solidFill>
                  <a:srgbClr val="FF0000"/>
                </a:solidFill>
              </a:rPr>
              <a:t>To give prominence to the subject of the presentation </a:t>
            </a:r>
            <a:r>
              <a:rPr lang="en-GB" sz="1400" b="1" dirty="0" smtClean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4024" y="5475810"/>
            <a:ext cx="24217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 secondary colour</a:t>
            </a:r>
            <a:r>
              <a:rPr lang="en-GB" sz="1400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24024" y="6057701"/>
            <a:ext cx="1151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Red-Violet 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42830" y="6057701"/>
            <a:ext cx="11510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Red-Orange 	</a:t>
            </a: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2011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YAKoDASIAAhEBAxEB/8QAHAABAAMAAwEBAAAAAAAAAAAAAAYHCAEEBQID/8QAQxAAAQMCAgQJCQcCBgMAAAAAAQACAwQRBQYHEiExExRBUWFxgZGSFRciMlJUVZTRCCNCgqGxwTNDFiRicqLCsvDx/8QAGwEBAAIDAQEAAAAAAAAAAAAAAAQGAgMFAQf/xAAvEQACAQMBBQcEAgMAAAAAAAAAAQIDBBEFEhMhMWEVMkFjcaHhgbHR8BQiQlHx/9oADAMBAAIRAxEAPwC8UREAREQBERAEREAXBNlyoRpazc3KeV5XQStbiNYDDSC+0H8T7f6Qb9ZHOgPyx/SzlXA8RdQTVM9TMx+pKaSPXbERvubjdusLlSzA8Zw/HsNixHCqltRSy+q9vIeUEbwRzFYvc9znFziXOJuS43JKtDQTnAYLjrsFrX6tFiTwGOJAEc1rA/msG9dkBpBEG5EAREQBERAEREAREQBERAEREAREQBEQ7kB8SyMijdJI4NY0FznE7ABvKyfpPza/NuaJqqN54jTkw0jT7A3u63Hb3cyt3T1m8YTgQwKjktWYi08NY7WQ7jf/AHbuq6z3QUc+I10FJSML555BHG0DeSbJlJZYJHkzJNZmqkxOop3GNtLF90SNksu8M7r35rhRi0kEo9aKWN3S1zHD9iCtTZWwSHLuA0mGQWcYWfePAtwjz6zu0qntNGVhheMtxijjtSV5Jl1RsZNy+Lf13XItNTVe5lTfLw+n5NsqeIpl0aLs2jN2V4amZw49TngapvO8D1uojb38ymKyjoqzaco5nimqHEYfVWhqhzNvsf8AlJv1ErVjXNeAWkEEXBB3hdc1H0iIgCIiAIiIAiIgCIiAIiIAiIgC6eL4lTYRhlViNa/UpqaN0kjrX2Acg5Su2TZUT9oPNomniyvRSHViLZq0tdYF1rsYdu219Yjn1eZAVXmrHanM2PVeLVex9Q+7WXuI2DY1o6hZWToPyuCJMx1kQI2xUV9tjtD3/wDUdqrbKmB1GYcdpcMpwRwzxwjx/bjHrO7v1stC4/juEZEwCnbI0iKNohpaaP1nkDd0Acp+q5OqXE1FW9LjKX2NlOP+T5EkXl5mwSnzDglVhlVsbM30H8sbxta4dRCp6p00486ZxpqDDY4b+ix7ZHkDpdrC/cFN9H+kqnzPUDDq+BlHiRF2BhvHNYXOrfaDvNtuzlXElp13bLepcuPA3byMuBQ2I0dRh1fPRVkXBzwPMcjCNxH/ALvWidBecPLeBHBq6fWxDDx6OufSkguNV3Ta+qey+9Q7ThljZFmSlaTYNhq2i1rbdV/66p/Kq4ydmGpytmGkxamu4ROtLHf+pGfWb3fqArTaXCuKKqL6+pHlHZeDZCLrYdW0+I0MFbSSCSnqGCSN43EEXC7KkGIREQBERAEREAREQBERAERcHcgPEzpmKnytl2qxWpsTG3ViYf7kh9Vvf+l1kGurqjEKyarrZXTVE7y+SR29zjvVi6cc3nHsw+SqOUOw/DXFtwQRJN+J3UN3eo/o2yyMz5kiinYTRUwE1SQNjgDsZf8A1H9AeZYVKkaUHOXJHqWXgtHQ3lfyRgZxWrjLayvaCA7eyL8I6L7+ohQvTrVSvzTSUr/6UNGHMHS5xuf+IV6gANAAAHIANypDT3TtZj+HVIB1paUtJvyNds/dVvTq7r6g6kubTN9SOIYRVy7OG1s2HV0FbTO1ZoJGyMPSDfb0LrLvYFTtq8aw+leAWzVUUZB5QXAfyrNLGHkjo1ZW0sGIUM1JVxh8FQwskaeUEbVlzNOB1OXMbqMMq/SdEbsktYSMO1rh1haq6lXWmXK/lbBRi9JEHVtAPTsPSfDtJHYTfvVU0i73Nbdy5S+5JqRysnW+z5m+7JcrVrrautNREneL3ezvOsO1XgsUYXX1OFYjTYhRScHUU0jZY3X5Qb7eha+yjmCmzPl+jxek2Nnb6bOVjxsc09RB/Qq2EY9lERAEREAREQBERAEREAUI0tZuGVMrSup5dXEau8NKBvaTvf2D9bKaSyNiY6SRwaxou4nYAAsnaTs1PzbmmerY48Sg+5pG3NtQE+l1uO3uHIgImxjpCGsBc4mwaBck9C0to6yyMr5bhppQOOzHhalwH4jub1AWHYTyqsNDGVximMPxiriDqOgP3esLh02wjwg367K91W9au8vcR8OL/BvpR8Qqe+0FEdfApgDa07CbbBbUI/cq4VWenqHXyzh8wFzHW6t+hzHfQLn6VLZvIfvgZ1O6yilJdG8AqM84PGWg/wCYDtvQCf4UaU30N0pqM/UTwAW08csrr/7C0fq4K23UtmhN9GRo80aKXDgHNLXAEEWIIuCuUGxUJE0zRpGyucsZkmp4WOFDOOFpXG5Gqd7b87Ts6rc6lWgnNwwTHTgtbJq0WJOHBkkAMn3DxCw67KwtJOWf8S5bljgZeupQZqaw2kgbWfmGzrss2tdJDKCC6ORjr3Fw5pH7FXTTbv8Ak0U33lwf5Ik47LNvA3XKh2izNrM25YinleDiFMBDVs5dYDY63M4be8cimK6BgEREAREQBERAFwTZcrp4xiNNhGGVOI1z+Dp6aMySO6AP3QFaaes3HCcFZgNFI4VeItvK5psY4QRfxbuoOWfsMw+pxPEKeho4zJUVDwyNo5zz9AXdzTj1TmPH6zFatznPnkJY139tl/RYOgDYrO0I5W4OKTMdbGQ6S8VGCNzfxP7fVHUedR7u4VvRdR/T1Mox2ngsnLmDU+X8FpcMpQNSBtnOtte473HrK9JEVFnOU5OUubJaWAoPplh4TIdU/VuY5YnDo9ID+VOFGtJEPD5Fxltr6tOX+EgrfZS2bmm+qPJ91mY1Z2gWlL8yV9XyQ0mp2ucP4aVWSuPQBTARYxVW3uij/wDI/wAq26nLZtJv94kan3kW6iIqSSwqC0x5X8j435UpI7UeIOLiGiwjl/EO3f3q/V5GbMChzJgNVhk1g6Vt4nkf05Btae/f0XU7Trp21dN918H+9DCcdpFE6Ks2vylmmGSZ9sPqyIasE7A3kf8AlJv1XWrWODmhzSCCLgjlWJq2lmoauakqmak8Ejo3tPIQbFaL0FZu8uZd8kVbxx3DGtY252vh3NPZa3dzq7J5WURC0EREAREQBERADuVE/aBzcZZYsr0Mo1I7S11tt3bCxnZvPW1WxnXMcGVct1mKz2c6NloYz/ckOxre/fzC5WQ8QrJ8SrqitqnmSoqJHSSPPK4m5QHp5RwGXMuP0uGRawbIS6aRo/pxj1j/AAOkhago6WCipIaWljEcELBHGwbmgCwCg2iDK3kPAPKFUy1diDWyEH8Ee9res3uesKfKo6vd76ru4v8ArH7kmlHCyERFyTaF0sbofKmDV+H62rxqnkh1ubWaRf8AVd1NnOF7GTjJSXNHjMkYhRT4bXT0VbGYqiB5ZIwjcQr70NYLVYRlZ8tbEYpa2bhmscLEM1QG369p7Qvbrsx5Tiq7VmKYXxmI29J7XOZ28i9ukq6eugFRRTxVELt0kTw4HtC7V/qFWtQ2HTcU+bf/AA1QglLmfsiIuIbgiIgKc04ZX1JYsx0sbdR9oqzV5HbAx/buPUFXuTswVGVsxUmLUxJ4F/3sd/6kZ2Obv5t3SAeRacxOggxTDqmgq2a8FRGY3joP8rLeY8FqcBxqqw2qaQ6F5DXEbJGfhcOgjarZo93vqW7k+MfsRqscPJsbDq2nxKhp66jkElPURtkjcOVpFwuyqQ+z9m/ZLlauk2i81EXEbt74/wDsPzcyu9dg1BERAFwSuVCdLWbRlbKsrqd9sQrLwUoB2tJG1/5Rt67ICoNOObvL2YvJdHLrUGGktu07JJvxHs9UdvOvE0XZY/xHmRnGI9aho7S1N9zvZZ2kdwKiMcc1RO1jA6SWR4AA2lzif3JWmcg5bZljLkFGQ01Un3lU8fikPJ0gbv8A6udqV3/Ho/17z4Izpx2mSO1tg3DciIqYSwiIgCqrTZmmqoGU+B4fO6F07DLUuYbOLNzW35Adt7cytVUjp3wuaLHKLEwCYJ6fgdYDY17STYnpDtnUV0tIhCV0tvrj1NdXOyVaDY7FI8iZoqcr45DUslcKN7w2qh5Hs57c43jlUcsV3MGw2oxfFaXDqRutNUSBjbC9uc9QFz2K31IxlBqfIjLKfA1p0jci4aLADmXK+fcEyaEREAVa6acrjEcIbjdKw8aoG2lDRfXivt8N79RKspcPY2RjmSNDmOBDmncQd4W+2uJW9VVI+BjKOVgyXhWIVOF4hT19FIY6imeJI3jkI/jnHMtfZRzBS5ny/SYtRmzZm+mzljeNjmnqP8LLekDLMmWMxT0jQeKyky0rrGxjJOy/O3ce/lUt0EZv8jY47BK2UNocRd92XGwZPsA2/wCoC3XZXqnONSCnHkyG1jgaQRcXXKzB8yPbHG58jg1jQS5x3Ac6yZpMza7N2aJ6yJzzQw/dUbHXFmD8VjyuO3ntYci0DpglrotHmLOw7XEmo0SFm8R6w1/+N+xZRPQgLM0MZZjxDE3Y3XMbxaicBTteNj5uf8uw9ZHMry4Rntt8SyLHUTxt1Y5pGt5muIC+uN1PvE3jK5F7pkruptueF/rBtjU2VjBrjhGe23xJwjPbb4lkfjdT7xN4ynG6n3ibxlROwfM9vky33Q1xwjPbb4k4Rntt8SyPxup94m8ZTjdT7xN4ynYPme3yN90NccIz22+JdTFsPoMYoJaHEoop6aUWcxx7iDvBHOFlLjdT7xN4yuON1PvE3jK9jobg9qNTD9Pk833QuOu0MYfJUl9FjkkEJJPByQtkI6nBwv2hS/J+ScFyoHSUd56x7dV9VM4a1uZo3NHV3rNvG6n3ibxlc8bqfeJvGVLq2FzVhsTrcPQxU4p5wa412e23vCcIz22+JZH43U+8TeMpxup94m8ZUPsHzPb5M990NccIz22+JOEZ7bfEsj8bqfeJvGU43U+8TeMp2D5nt8jfdDXHCM9tviThGe23vWR+N1PvE3jK443U+8TeMp2D5nt8jfdDROk/LceZMuyGnDHV9JeWnNxd3tMv0gd4CzmHuY9r2OLXCxa5psQV+nG6n3ibxlfjtXXsraVtT3blleBqk9p5NY6LM2tzdleGpmI4/Tngapo9obndThY9dxyKYrOf2dXVQzlWNi1+LGhdw1r6t9ZuqTyX326CelaMUsxPmRjZI3Rva1zHCzmuFwRzEKCT6H8lTzPldhb2F7idWOpka0X5hfYOhEQHx5msk/Dp/mpPqnmayT8On+ak+qIgHmayT8On+ak+qeZrJPw6f5qT6oiAeZrJPw6f5qT6p5msk/Dp/mpPqiIB5msk/Dp/mpPqnmayT8On+ak+qIgHmayT8On+ak+qeZrJPw6f5qT6oiAeZrJPw6f5qT6p5msk/Dp/mpPqiIB5msk/Dp/mpPqnmayT8On+ak+qIgHmayT8On+ak+qeZrJPw6f5qT6oiAeZrJPw6f5qT6p5msk/Dpvm5PqiICVZey5hOXKTiuDUUVLETd2rtc887nHaT1r1kRAf/9k="/>
          <p:cNvSpPr>
            <a:spLocks noChangeAspect="1" noChangeArrowheads="1"/>
          </p:cNvSpPr>
          <p:nvPr/>
        </p:nvSpPr>
        <p:spPr bwMode="auto">
          <a:xfrm>
            <a:off x="63500" y="-604838"/>
            <a:ext cx="13811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0" y="37854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17" name="Picture 16" descr="KI 2011 Graph SG G images_Page_3.jpg"/>
          <p:cNvPicPr>
            <a:picLocks noChangeAspect="1"/>
          </p:cNvPicPr>
          <p:nvPr/>
        </p:nvPicPr>
        <p:blipFill>
          <a:blip r:embed="rId2" cstate="print"/>
          <a:srcRect l="57273" t="5584" r="4935" b="11739"/>
          <a:stretch>
            <a:fillRect/>
          </a:stretch>
        </p:blipFill>
        <p:spPr>
          <a:xfrm>
            <a:off x="5626845" y="653142"/>
            <a:ext cx="3517155" cy="5438899"/>
          </a:xfrm>
          <a:prstGeom prst="rect">
            <a:avLst/>
          </a:prstGeom>
        </p:spPr>
      </p:pic>
      <p:pic>
        <p:nvPicPr>
          <p:cNvPr id="18" name="Picture 17" descr="KI 2011 Graph SG G images_Page_3.jpg"/>
          <p:cNvPicPr>
            <a:picLocks noChangeAspect="1"/>
          </p:cNvPicPr>
          <p:nvPr/>
        </p:nvPicPr>
        <p:blipFill>
          <a:blip r:embed="rId2" cstate="print"/>
          <a:srcRect l="5195" t="6135" r="50779" b="53261"/>
          <a:stretch>
            <a:fillRect/>
          </a:stretch>
        </p:blipFill>
        <p:spPr>
          <a:xfrm>
            <a:off x="273132" y="463137"/>
            <a:ext cx="5483013" cy="39188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78404" y="1093813"/>
            <a:ext cx="113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9095" y="1093813"/>
            <a:ext cx="113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7150" y="1402573"/>
            <a:ext cx="2647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48472" y="1402573"/>
            <a:ext cx="2196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1526" y="2008214"/>
            <a:ext cx="113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Pictorial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7147" y="2625730"/>
            <a:ext cx="1139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45</a:t>
            </a:r>
            <a:r>
              <a:rPr lang="en-GB" b="1" dirty="0" smtClean="0">
                <a:solidFill>
                  <a:srgbClr val="FF0000"/>
                </a:solidFill>
                <a:latin typeface="Calibri"/>
              </a:rPr>
              <a:t>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1520" y="3255122"/>
            <a:ext cx="2433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Vanishing point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5895" y="3860764"/>
            <a:ext cx="4594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Horizon or eye level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2011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YAKoDASIAAhEBAxEB/8QAHAABAAMAAwEBAAAAAAAAAAAAAAYHCAEEBQID/8QAQxAAAQMCAgQJCQcCBgMAAAAAAQACAwQRBQYHEiExExRBUWFxgZGSFRciMlJUVZTRCCNCgqGxwTNDFiRicqLCsvDx/8QAGwEBAAIDAQEAAAAAAAAAAAAAAAQGAgMFAQf/xAAvEQACAQMBBQcEAgMAAAAAAAAAAQIDBBEFEhMhMWEVMkFjcaHhgbHR8BQiQlHx/9oADAMBAAIRAxEAPwC8UREAREQBERAEREAXBNlyoRpazc3KeV5XQStbiNYDDSC+0H8T7f6Qb9ZHOgPyx/SzlXA8RdQTVM9TMx+pKaSPXbERvubjdusLlSzA8Zw/HsNixHCqltRSy+q9vIeUEbwRzFYvc9znFziXOJuS43JKtDQTnAYLjrsFrX6tFiTwGOJAEc1rA/msG9dkBpBEG5EAREQBERAEREAREQBERAEREAREQBEQ7kB8SyMijdJI4NY0FznE7ABvKyfpPza/NuaJqqN54jTkw0jT7A3u63Hb3cyt3T1m8YTgQwKjktWYi08NY7WQ7jf/AHbuq6z3QUc+I10FJSML555BHG0DeSbJlJZYJHkzJNZmqkxOop3GNtLF90SNksu8M7r35rhRi0kEo9aKWN3S1zHD9iCtTZWwSHLuA0mGQWcYWfePAtwjz6zu0qntNGVhheMtxijjtSV5Jl1RsZNy+Lf13XItNTVe5lTfLw+n5NsqeIpl0aLs2jN2V4amZw49TngapvO8D1uojb38ymKyjoqzaco5nimqHEYfVWhqhzNvsf8AlJv1ErVjXNeAWkEEXBB3hdc1H0iIgCIiAIiIAiIgCIiAIiIAiIgC6eL4lTYRhlViNa/UpqaN0kjrX2Acg5Su2TZUT9oPNomniyvRSHViLZq0tdYF1rsYdu219Yjn1eZAVXmrHanM2PVeLVex9Q+7WXuI2DY1o6hZWToPyuCJMx1kQI2xUV9tjtD3/wDUdqrbKmB1GYcdpcMpwRwzxwjx/bjHrO7v1stC4/juEZEwCnbI0iKNohpaaP1nkDd0Acp+q5OqXE1FW9LjKX2NlOP+T5EkXl5mwSnzDglVhlVsbM30H8sbxta4dRCp6p00486ZxpqDDY4b+ix7ZHkDpdrC/cFN9H+kqnzPUDDq+BlHiRF2BhvHNYXOrfaDvNtuzlXElp13bLepcuPA3byMuBQ2I0dRh1fPRVkXBzwPMcjCNxH/ALvWidBecPLeBHBq6fWxDDx6OufSkguNV3Ta+qey+9Q7ThljZFmSlaTYNhq2i1rbdV/66p/Kq4ydmGpytmGkxamu4ROtLHf+pGfWb3fqArTaXCuKKqL6+pHlHZeDZCLrYdW0+I0MFbSSCSnqGCSN43EEXC7KkGIREQBERAEREAREQBERAERcHcgPEzpmKnytl2qxWpsTG3ViYf7kh9Vvf+l1kGurqjEKyarrZXTVE7y+SR29zjvVi6cc3nHsw+SqOUOw/DXFtwQRJN+J3UN3eo/o2yyMz5kiinYTRUwE1SQNjgDsZf8A1H9AeZYVKkaUHOXJHqWXgtHQ3lfyRgZxWrjLayvaCA7eyL8I6L7+ohQvTrVSvzTSUr/6UNGHMHS5xuf+IV6gANAAAHIANypDT3TtZj+HVIB1paUtJvyNds/dVvTq7r6g6kubTN9SOIYRVy7OG1s2HV0FbTO1ZoJGyMPSDfb0LrLvYFTtq8aw+leAWzVUUZB5QXAfyrNLGHkjo1ZW0sGIUM1JVxh8FQwskaeUEbVlzNOB1OXMbqMMq/SdEbsktYSMO1rh1haq6lXWmXK/lbBRi9JEHVtAPTsPSfDtJHYTfvVU0i73Nbdy5S+5JqRysnW+z5m+7JcrVrrautNREneL3ezvOsO1XgsUYXX1OFYjTYhRScHUU0jZY3X5Qb7eha+yjmCmzPl+jxek2Nnb6bOVjxsc09RB/Qq2EY9lERAEREAREQBERAEREAUI0tZuGVMrSup5dXEau8NKBvaTvf2D9bKaSyNiY6SRwaxou4nYAAsnaTs1PzbmmerY48Sg+5pG3NtQE+l1uO3uHIgImxjpCGsBc4mwaBck9C0to6yyMr5bhppQOOzHhalwH4jub1AWHYTyqsNDGVximMPxiriDqOgP3esLh02wjwg367K91W9au8vcR8OL/BvpR8Qqe+0FEdfApgDa07CbbBbUI/cq4VWenqHXyzh8wFzHW6t+hzHfQLn6VLZvIfvgZ1O6yilJdG8AqM84PGWg/wCYDtvQCf4UaU30N0pqM/UTwAW08csrr/7C0fq4K23UtmhN9GRo80aKXDgHNLXAEEWIIuCuUGxUJE0zRpGyucsZkmp4WOFDOOFpXG5Gqd7b87Ts6rc6lWgnNwwTHTgtbJq0WJOHBkkAMn3DxCw67KwtJOWf8S5bljgZeupQZqaw2kgbWfmGzrss2tdJDKCC6ORjr3Fw5pH7FXTTbv8Ak0U33lwf5Ik47LNvA3XKh2izNrM25YinleDiFMBDVs5dYDY63M4be8cimK6BgEREAREQBERAFwTZcrp4xiNNhGGVOI1z+Dp6aMySO6AP3QFaaes3HCcFZgNFI4VeItvK5psY4QRfxbuoOWfsMw+pxPEKeho4zJUVDwyNo5zz9AXdzTj1TmPH6zFatznPnkJY139tl/RYOgDYrO0I5W4OKTMdbGQ6S8VGCNzfxP7fVHUedR7u4VvRdR/T1Mox2ngsnLmDU+X8FpcMpQNSBtnOtte473HrK9JEVFnOU5OUubJaWAoPplh4TIdU/VuY5YnDo9ID+VOFGtJEPD5Fxltr6tOX+EgrfZS2bmm+qPJ91mY1Z2gWlL8yV9XyQ0mp2ucP4aVWSuPQBTARYxVW3uij/wDI/wAq26nLZtJv94kan3kW6iIqSSwqC0x5X8j435UpI7UeIOLiGiwjl/EO3f3q/V5GbMChzJgNVhk1g6Vt4nkf05Btae/f0XU7Trp21dN918H+9DCcdpFE6Ks2vylmmGSZ9sPqyIasE7A3kf8AlJv1XWrWODmhzSCCLgjlWJq2lmoauakqmak8Ejo3tPIQbFaL0FZu8uZd8kVbxx3DGtY252vh3NPZa3dzq7J5WURC0EREAREQBERADuVE/aBzcZZYsr0Mo1I7S11tt3bCxnZvPW1WxnXMcGVct1mKz2c6NloYz/ckOxre/fzC5WQ8QrJ8SrqitqnmSoqJHSSPPK4m5QHp5RwGXMuP0uGRawbIS6aRo/pxj1j/AAOkhago6WCipIaWljEcELBHGwbmgCwCg2iDK3kPAPKFUy1diDWyEH8Ee9res3uesKfKo6vd76ru4v8ArH7kmlHCyERFyTaF0sbofKmDV+H62rxqnkh1ubWaRf8AVd1NnOF7GTjJSXNHjMkYhRT4bXT0VbGYqiB5ZIwjcQr70NYLVYRlZ8tbEYpa2bhmscLEM1QG369p7Qvbrsx5Tiq7VmKYXxmI29J7XOZ28i9ukq6eugFRRTxVELt0kTw4HtC7V/qFWtQ2HTcU+bf/AA1QglLmfsiIuIbgiIgKc04ZX1JYsx0sbdR9oqzV5HbAx/buPUFXuTswVGVsxUmLUxJ4F/3sd/6kZ2Obv5t3SAeRacxOggxTDqmgq2a8FRGY3joP8rLeY8FqcBxqqw2qaQ6F5DXEbJGfhcOgjarZo93vqW7k+MfsRqscPJsbDq2nxKhp66jkElPURtkjcOVpFwuyqQ+z9m/ZLlauk2i81EXEbt74/wDsPzcyu9dg1BERAFwSuVCdLWbRlbKsrqd9sQrLwUoB2tJG1/5Rt67ICoNOObvL2YvJdHLrUGGktu07JJvxHs9UdvOvE0XZY/xHmRnGI9aho7S1N9zvZZ2kdwKiMcc1RO1jA6SWR4AA2lzif3JWmcg5bZljLkFGQ01Un3lU8fikPJ0gbv8A6udqV3/Ho/17z4Izpx2mSO1tg3DciIqYSwiIgCqrTZmmqoGU+B4fO6F07DLUuYbOLNzW35Adt7cytVUjp3wuaLHKLEwCYJ6fgdYDY17STYnpDtnUV0tIhCV0tvrj1NdXOyVaDY7FI8iZoqcr45DUslcKN7w2qh5Hs57c43jlUcsV3MGw2oxfFaXDqRutNUSBjbC9uc9QFz2K31IxlBqfIjLKfA1p0jci4aLADmXK+fcEyaEREAVa6acrjEcIbjdKw8aoG2lDRfXivt8N79RKspcPY2RjmSNDmOBDmncQd4W+2uJW9VVI+BjKOVgyXhWIVOF4hT19FIY6imeJI3jkI/jnHMtfZRzBS5ny/SYtRmzZm+mzljeNjmnqP8LLekDLMmWMxT0jQeKyky0rrGxjJOy/O3ce/lUt0EZv8jY47BK2UNocRd92XGwZPsA2/wCoC3XZXqnONSCnHkyG1jgaQRcXXKzB8yPbHG58jg1jQS5x3Ac6yZpMza7N2aJ6yJzzQw/dUbHXFmD8VjyuO3ntYci0DpglrotHmLOw7XEmo0SFm8R6w1/+N+xZRPQgLM0MZZjxDE3Y3XMbxaicBTteNj5uf8uw9ZHMry4Rntt8SyLHUTxt1Y5pGt5muIC+uN1PvE3jK5F7pkruptueF/rBtjU2VjBrjhGe23xJwjPbb4lkfjdT7xN4ynG6n3ibxlROwfM9vky33Q1xwjPbb4k4Rntt8SyPxup94m8ZTjdT7xN4ynYPme3yN90NccIz22+JdTFsPoMYoJaHEoop6aUWcxx7iDvBHOFlLjdT7xN4yuON1PvE3jK9jobg9qNTD9Pk833QuOu0MYfJUl9FjkkEJJPByQtkI6nBwv2hS/J+ScFyoHSUd56x7dV9VM4a1uZo3NHV3rNvG6n3ibxlc8bqfeJvGVLq2FzVhsTrcPQxU4p5wa412e23vCcIz22+JZH43U+8TeMpxup94m8ZUPsHzPb5M990NccIz22+JOEZ7bfEsj8bqfeJvGU43U+8TeMp2D5nt8jfdDXHCM9tviThGe23vWR+N1PvE3jK443U+8TeMp2D5nt8jfdDROk/LceZMuyGnDHV9JeWnNxd3tMv0gd4CzmHuY9r2OLXCxa5psQV+nG6n3ibxlfjtXXsraVtT3blleBqk9p5NY6LM2tzdleGpmI4/Tngapo9obndThY9dxyKYrOf2dXVQzlWNi1+LGhdw1r6t9ZuqTyX326CelaMUsxPmRjZI3Rva1zHCzmuFwRzEKCT6H8lTzPldhb2F7idWOpka0X5hfYOhEQHx5msk/Dp/mpPqnmayT8On+ak+qIgHmayT8On+ak+qeZrJPw6f5qT6oiAeZrJPw6f5qT6p5msk/Dp/mpPqiIB5msk/Dp/mpPqnmayT8On+ak+qIgHmayT8On+ak+qeZrJPw6f5qT6oiAeZrJPw6f5qT6p5msk/Dp/mpPqiIB5msk/Dp/mpPqnmayT8On+ak+qIgHmayT8On+ak+qeZrJPw6f5qT6oiAeZrJPw6f5qT6p5msk/Dpvm5PqiICVZey5hOXKTiuDUUVLETd2rtc887nHaT1r1kRAf/9k="/>
          <p:cNvSpPr>
            <a:spLocks noChangeAspect="1" noChangeArrowheads="1"/>
          </p:cNvSpPr>
          <p:nvPr/>
        </p:nvSpPr>
        <p:spPr bwMode="auto">
          <a:xfrm>
            <a:off x="63500" y="-604838"/>
            <a:ext cx="13811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0" y="37854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pic>
        <p:nvPicPr>
          <p:cNvPr id="16" name="Picture 15" descr="KI 2011 Graph SG G images_Page_4.jpg"/>
          <p:cNvPicPr>
            <a:picLocks noChangeAspect="1"/>
          </p:cNvPicPr>
          <p:nvPr/>
        </p:nvPicPr>
        <p:blipFill>
          <a:blip r:embed="rId2" cstate="print"/>
          <a:srcRect l="4286" t="3746" r="51257" b="80465"/>
          <a:stretch>
            <a:fillRect/>
          </a:stretch>
        </p:blipFill>
        <p:spPr>
          <a:xfrm>
            <a:off x="391886" y="439387"/>
            <a:ext cx="7573994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9022" y="95131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81199" y="2428899"/>
            <a:ext cx="5773387" cy="3924400"/>
            <a:chOff x="176150" y="3295797"/>
            <a:chExt cx="4168239" cy="2600302"/>
          </a:xfrm>
        </p:grpSpPr>
        <p:pic>
          <p:nvPicPr>
            <p:cNvPr id="9" name="Picture 8" descr="KI 2011 Graph SG G images_Page_4.jpg"/>
            <p:cNvPicPr>
              <a:picLocks noChangeAspect="1"/>
            </p:cNvPicPr>
            <p:nvPr/>
          </p:nvPicPr>
          <p:blipFill>
            <a:blip r:embed="rId2" cstate="print"/>
            <a:srcRect l="4286" t="24476" r="50649" b="57981"/>
            <a:stretch>
              <a:fillRect/>
            </a:stretch>
          </p:blipFill>
          <p:spPr>
            <a:xfrm>
              <a:off x="285008" y="3295797"/>
              <a:ext cx="4059381" cy="1074322"/>
            </a:xfrm>
            <a:prstGeom prst="rect">
              <a:avLst/>
            </a:prstGeom>
          </p:spPr>
        </p:pic>
        <p:pic>
          <p:nvPicPr>
            <p:cNvPr id="10" name="Picture 9" descr="KI 2011 Graph SG G images_Page_4.jpg"/>
            <p:cNvPicPr>
              <a:picLocks noChangeAspect="1"/>
            </p:cNvPicPr>
            <p:nvPr/>
          </p:nvPicPr>
          <p:blipFill>
            <a:blip r:embed="rId2" cstate="print"/>
            <a:srcRect l="4286" t="45929" r="50649" b="36812"/>
            <a:stretch>
              <a:fillRect/>
            </a:stretch>
          </p:blipFill>
          <p:spPr>
            <a:xfrm>
              <a:off x="176150" y="4239492"/>
              <a:ext cx="4059381" cy="1056904"/>
            </a:xfrm>
            <a:prstGeom prst="rect">
              <a:avLst/>
            </a:prstGeom>
          </p:spPr>
        </p:pic>
        <p:pic>
          <p:nvPicPr>
            <p:cNvPr id="11" name="Picture 10" descr="KI 2011 Graph SG G images_Page_4.jpg"/>
            <p:cNvPicPr>
              <a:picLocks noChangeAspect="1"/>
            </p:cNvPicPr>
            <p:nvPr/>
          </p:nvPicPr>
          <p:blipFill>
            <a:blip r:embed="rId2" cstate="print"/>
            <a:srcRect l="4286" t="68488" r="84223" b="22495"/>
            <a:stretch>
              <a:fillRect/>
            </a:stretch>
          </p:blipFill>
          <p:spPr>
            <a:xfrm>
              <a:off x="1399309" y="5343896"/>
              <a:ext cx="1035133" cy="55220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492212" y="95131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 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5402" y="95131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9022" y="133132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North symbol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4087" y="133132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W/C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277" y="133132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0898" y="1711330"/>
            <a:ext cx="1970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15200" y="1900052"/>
            <a:ext cx="593766" cy="237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2011  </a:t>
            </a:r>
            <a:r>
              <a:rPr lang="en-GB" b="1" dirty="0" smtClean="0">
                <a:solidFill>
                  <a:schemeClr val="bg1"/>
                </a:solidFill>
              </a:rPr>
              <a:t>Q4 cont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YAKoDASIAAhEBAxEB/8QAHAABAAMAAwEBAAAAAAAAAAAAAAYHCAEEBQID/8QAQxAAAQMCAgQJCQcCBgMAAAAAAQACAwQRBQYHEiExExRBUWFxgZGSFRciMlJUVZTRCCNCgqGxwTNDFiRicqLCsvDx/8QAGwEBAAIDAQEAAAAAAAAAAAAAAAQGAgMFAQf/xAAvEQACAQMBBQcEAgMAAAAAAAAAAQIDBBEFEhMhMWEVMkFjcaHhgbHR8BQiQlHx/9oADAMBAAIRAxEAPwC8UREAREQBERAEREAXBNlyoRpazc3KeV5XQStbiNYDDSC+0H8T7f6Qb9ZHOgPyx/SzlXA8RdQTVM9TMx+pKaSPXbERvubjdusLlSzA8Zw/HsNixHCqltRSy+q9vIeUEbwRzFYvc9znFziXOJuS43JKtDQTnAYLjrsFrX6tFiTwGOJAEc1rA/msG9dkBpBEG5EAREQBERAEREAREQBERAEREAREQBEQ7kB8SyMijdJI4NY0FznE7ABvKyfpPza/NuaJqqN54jTkw0jT7A3u63Hb3cyt3T1m8YTgQwKjktWYi08NY7WQ7jf/AHbuq6z3QUc+I10FJSML555BHG0DeSbJlJZYJHkzJNZmqkxOop3GNtLF90SNksu8M7r35rhRi0kEo9aKWN3S1zHD9iCtTZWwSHLuA0mGQWcYWfePAtwjz6zu0qntNGVhheMtxijjtSV5Jl1RsZNy+Lf13XItNTVe5lTfLw+n5NsqeIpl0aLs2jN2V4amZw49TngapvO8D1uojb38ymKyjoqzaco5nimqHEYfVWhqhzNvsf8AlJv1ErVjXNeAWkEEXBB3hdc1H0iIgCIiAIiIAiIgCIiAIiIAiIgC6eL4lTYRhlViNa/UpqaN0kjrX2Acg5Su2TZUT9oPNomniyvRSHViLZq0tdYF1rsYdu219Yjn1eZAVXmrHanM2PVeLVex9Q+7WXuI2DY1o6hZWToPyuCJMx1kQI2xUV9tjtD3/wDUdqrbKmB1GYcdpcMpwRwzxwjx/bjHrO7v1stC4/juEZEwCnbI0iKNohpaaP1nkDd0Acp+q5OqXE1FW9LjKX2NlOP+T5EkXl5mwSnzDglVhlVsbM30H8sbxta4dRCp6p00486ZxpqDDY4b+ix7ZHkDpdrC/cFN9H+kqnzPUDDq+BlHiRF2BhvHNYXOrfaDvNtuzlXElp13bLepcuPA3byMuBQ2I0dRh1fPRVkXBzwPMcjCNxH/ALvWidBecPLeBHBq6fWxDDx6OufSkguNV3Ta+qey+9Q7ThljZFmSlaTYNhq2i1rbdV/66p/Kq4ydmGpytmGkxamu4ROtLHf+pGfWb3fqArTaXCuKKqL6+pHlHZeDZCLrYdW0+I0MFbSSCSnqGCSN43EEXC7KkGIREQBERAEREAREQBERAERcHcgPEzpmKnytl2qxWpsTG3ViYf7kh9Vvf+l1kGurqjEKyarrZXTVE7y+SR29zjvVi6cc3nHsw+SqOUOw/DXFtwQRJN+J3UN3eo/o2yyMz5kiinYTRUwE1SQNjgDsZf8A1H9AeZYVKkaUHOXJHqWXgtHQ3lfyRgZxWrjLayvaCA7eyL8I6L7+ohQvTrVSvzTSUr/6UNGHMHS5xuf+IV6gANAAAHIANypDT3TtZj+HVIB1paUtJvyNds/dVvTq7r6g6kubTN9SOIYRVy7OG1s2HV0FbTO1ZoJGyMPSDfb0LrLvYFTtq8aw+leAWzVUUZB5QXAfyrNLGHkjo1ZW0sGIUM1JVxh8FQwskaeUEbVlzNOB1OXMbqMMq/SdEbsktYSMO1rh1haq6lXWmXK/lbBRi9JEHVtAPTsPSfDtJHYTfvVU0i73Nbdy5S+5JqRysnW+z5m+7JcrVrrautNREneL3ezvOsO1XgsUYXX1OFYjTYhRScHUU0jZY3X5Qb7eha+yjmCmzPl+jxek2Nnb6bOVjxsc09RB/Qq2EY9lERAEREAREQBERAEREAUI0tZuGVMrSup5dXEau8NKBvaTvf2D9bKaSyNiY6SRwaxou4nYAAsnaTs1PzbmmerY48Sg+5pG3NtQE+l1uO3uHIgImxjpCGsBc4mwaBck9C0to6yyMr5bhppQOOzHhalwH4jub1AWHYTyqsNDGVximMPxiriDqOgP3esLh02wjwg367K91W9au8vcR8OL/BvpR8Qqe+0FEdfApgDa07CbbBbUI/cq4VWenqHXyzh8wFzHW6t+hzHfQLn6VLZvIfvgZ1O6yilJdG8AqM84PGWg/wCYDtvQCf4UaU30N0pqM/UTwAW08csrr/7C0fq4K23UtmhN9GRo80aKXDgHNLXAEEWIIuCuUGxUJE0zRpGyucsZkmp4WOFDOOFpXG5Gqd7b87Ts6rc6lWgnNwwTHTgtbJq0WJOHBkkAMn3DxCw67KwtJOWf8S5bljgZeupQZqaw2kgbWfmGzrss2tdJDKCC6ORjr3Fw5pH7FXTTbv8Ak0U33lwf5Ik47LNvA3XKh2izNrM25YinleDiFMBDVs5dYDY63M4be8cimK6BgEREAREQBERAFwTZcrp4xiNNhGGVOI1z+Dp6aMySO6AP3QFaaes3HCcFZgNFI4VeItvK5psY4QRfxbuoOWfsMw+pxPEKeho4zJUVDwyNo5zz9AXdzTj1TmPH6zFatznPnkJY139tl/RYOgDYrO0I5W4OKTMdbGQ6S8VGCNzfxP7fVHUedR7u4VvRdR/T1Mox2ngsnLmDU+X8FpcMpQNSBtnOtte473HrK9JEVFnOU5OUubJaWAoPplh4TIdU/VuY5YnDo9ID+VOFGtJEPD5Fxltr6tOX+EgrfZS2bmm+qPJ91mY1Z2gWlL8yV9XyQ0mp2ucP4aVWSuPQBTARYxVW3uij/wDI/wAq26nLZtJv94kan3kW6iIqSSwqC0x5X8j435UpI7UeIOLiGiwjl/EO3f3q/V5GbMChzJgNVhk1g6Vt4nkf05Btae/f0XU7Trp21dN918H+9DCcdpFE6Ks2vylmmGSZ9sPqyIasE7A3kf8AlJv1XWrWODmhzSCCLgjlWJq2lmoauakqmak8Ejo3tPIQbFaL0FZu8uZd8kVbxx3DGtY252vh3NPZa3dzq7J5WURC0EREAREQBERADuVE/aBzcZZYsr0Mo1I7S11tt3bCxnZvPW1WxnXMcGVct1mKz2c6NloYz/ckOxre/fzC5WQ8QrJ8SrqitqnmSoqJHSSPPK4m5QHp5RwGXMuP0uGRawbIS6aRo/pxj1j/AAOkhago6WCipIaWljEcELBHGwbmgCwCg2iDK3kPAPKFUy1diDWyEH8Ee9res3uesKfKo6vd76ru4v8ArH7kmlHCyERFyTaF0sbofKmDV+H62rxqnkh1ubWaRf8AVd1NnOF7GTjJSXNHjMkYhRT4bXT0VbGYqiB5ZIwjcQr70NYLVYRlZ8tbEYpa2bhmscLEM1QG369p7Qvbrsx5Tiq7VmKYXxmI29J7XOZ28i9ukq6eugFRRTxVELt0kTw4HtC7V/qFWtQ2HTcU+bf/AA1QglLmfsiIuIbgiIgKc04ZX1JYsx0sbdR9oqzV5HbAx/buPUFXuTswVGVsxUmLUxJ4F/3sd/6kZ2Obv5t3SAeRacxOggxTDqmgq2a8FRGY3joP8rLeY8FqcBxqqw2qaQ6F5DXEbJGfhcOgjarZo93vqW7k+MfsRqscPJsbDq2nxKhp66jkElPURtkjcOVpFwuyqQ+z9m/ZLlauk2i81EXEbt74/wDsPzcyu9dg1BERAFwSuVCdLWbRlbKsrqd9sQrLwUoB2tJG1/5Rt67ICoNOObvL2YvJdHLrUGGktu07JJvxHs9UdvOvE0XZY/xHmRnGI9aho7S1N9zvZZ2kdwKiMcc1RO1jA6SWR4AA2lzif3JWmcg5bZljLkFGQ01Un3lU8fikPJ0gbv8A6udqV3/Ho/17z4Izpx2mSO1tg3DciIqYSwiIgCqrTZmmqoGU+B4fO6F07DLUuYbOLNzW35Adt7cytVUjp3wuaLHKLEwCYJ6fgdYDY17STYnpDtnUV0tIhCV0tvrj1NdXOyVaDY7FI8iZoqcr45DUslcKN7w2qh5Hs57c43jlUcsV3MGw2oxfFaXDqRutNUSBjbC9uc9QFz2K31IxlBqfIjLKfA1p0jci4aLADmXK+fcEyaEREAVa6acrjEcIbjdKw8aoG2lDRfXivt8N79RKspcPY2RjmSNDmOBDmncQd4W+2uJW9VVI+BjKOVgyXhWIVOF4hT19FIY6imeJI3jkI/jnHMtfZRzBS5ny/SYtRmzZm+mzljeNjmnqP8LLekDLMmWMxT0jQeKyky0rrGxjJOy/O3ce/lUt0EZv8jY47BK2UNocRd92XGwZPsA2/wCoC3XZXqnONSCnHkyG1jgaQRcXXKzB8yPbHG58jg1jQS5x3Ac6yZpMza7N2aJ6yJzzQw/dUbHXFmD8VjyuO3ntYci0DpglrotHmLOw7XEmo0SFm8R6w1/+N+xZRPQgLM0MZZjxDE3Y3XMbxaicBTteNj5uf8uw9ZHMry4Rntt8SyLHUTxt1Y5pGt5muIC+uN1PvE3jK5F7pkruptueF/rBtjU2VjBrjhGe23xJwjPbb4lkfjdT7xN4ynG6n3ibxlROwfM9vky33Q1xwjPbb4k4Rntt8SyPxup94m8ZTjdT7xN4ynYPme3yN90NccIz22+JdTFsPoMYoJaHEoop6aUWcxx7iDvBHOFlLjdT7xN4yuON1PvE3jK9jobg9qNTD9Pk833QuOu0MYfJUl9FjkkEJJPByQtkI6nBwv2hS/J+ScFyoHSUd56x7dV9VM4a1uZo3NHV3rNvG6n3ibxlc8bqfeJvGVLq2FzVhsTrcPQxU4p5wa412e23vCcIz22+JZH43U+8TeMpxup94m8ZUPsHzPb5M990NccIz22+JOEZ7bfEsj8bqfeJvGU43U+8TeMp2D5nt8jfdDXHCM9tviThGe23vWR+N1PvE3jK443U+8TeMp2D5nt8jfdDROk/LceZMuyGnDHV9JeWnNxd3tMv0gd4CzmHuY9r2OLXCxa5psQV+nG6n3ibxlfjtXXsraVtT3blleBqk9p5NY6LM2tzdleGpmI4/Tngapo9obndThY9dxyKYrOf2dXVQzlWNi1+LGhdw1r6t9ZuqTyX326CelaMUsxPmRjZI3Rva1zHCzmuFwRzEKCT6H8lTzPldhb2F7idWOpka0X5hfYOhEQHx5msk/Dp/mpPqnmayT8On+ak+qIgHmayT8On+ak+qeZrJPw6f5qT6oiAeZrJPw6f5qT6p5msk/Dp/mpPqiIB5msk/Dp/mpPqnmayT8On+ak+qIgHmayT8On+ak+qeZrJPw6f5qT6oiAeZrJPw6f5qT6p5msk/Dp/mpPqiIB5msk/Dp/mpPqnmayT8On+ak+qIgHmayT8On+ak+qeZrJPw6f5qT6oiAeZrJPw6f5qT6p5msk/Dpvm5PqiICVZey5hOXKTiuDUUVLETd2rtc887nHaT1r1kRAf/9k="/>
          <p:cNvSpPr>
            <a:spLocks noChangeAspect="1" noChangeArrowheads="1"/>
          </p:cNvSpPr>
          <p:nvPr/>
        </p:nvSpPr>
        <p:spPr bwMode="auto">
          <a:xfrm>
            <a:off x="63500" y="-604838"/>
            <a:ext cx="1381125" cy="1238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0" y="37854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pic>
        <p:nvPicPr>
          <p:cNvPr id="21" name="Picture 20" descr="KI 2011 Graph SG G images_Page_4.jpg"/>
          <p:cNvPicPr>
            <a:picLocks noChangeAspect="1"/>
          </p:cNvPicPr>
          <p:nvPr/>
        </p:nvPicPr>
        <p:blipFill>
          <a:blip r:embed="rId2" cstate="print"/>
          <a:srcRect l="54026" t="6319" r="2078" b="84495"/>
          <a:stretch>
            <a:fillRect/>
          </a:stretch>
        </p:blipFill>
        <p:spPr>
          <a:xfrm>
            <a:off x="380010" y="475012"/>
            <a:ext cx="6101072" cy="902525"/>
          </a:xfrm>
          <a:prstGeom prst="rect">
            <a:avLst/>
          </a:prstGeom>
        </p:spPr>
      </p:pic>
      <p:pic>
        <p:nvPicPr>
          <p:cNvPr id="22" name="Picture 21" descr="KI 2011 Graph SG G images_Page_4.jpg"/>
          <p:cNvPicPr>
            <a:picLocks noChangeAspect="1"/>
          </p:cNvPicPr>
          <p:nvPr/>
        </p:nvPicPr>
        <p:blipFill>
          <a:blip r:embed="rId2" cstate="print"/>
          <a:srcRect l="57165" t="67898" r="27121" b="13760"/>
          <a:stretch>
            <a:fillRect/>
          </a:stretch>
        </p:blipFill>
        <p:spPr>
          <a:xfrm>
            <a:off x="6507678" y="2094175"/>
            <a:ext cx="2055512" cy="2126092"/>
          </a:xfrm>
          <a:prstGeom prst="rect">
            <a:avLst/>
          </a:prstGeom>
        </p:spPr>
      </p:pic>
      <p:pic>
        <p:nvPicPr>
          <p:cNvPr id="23" name="Picture 22" descr="KI 2011 Graph SG G images_Page_4.jpg"/>
          <p:cNvPicPr>
            <a:picLocks noChangeAspect="1"/>
          </p:cNvPicPr>
          <p:nvPr/>
        </p:nvPicPr>
        <p:blipFill>
          <a:blip r:embed="rId2" cstate="print"/>
          <a:srcRect l="54026" t="23252" r="23744" b="55038"/>
          <a:stretch>
            <a:fillRect/>
          </a:stretch>
        </p:blipFill>
        <p:spPr>
          <a:xfrm>
            <a:off x="160033" y="1938699"/>
            <a:ext cx="2907728" cy="2516526"/>
          </a:xfrm>
          <a:prstGeom prst="rect">
            <a:avLst/>
          </a:prstGeom>
        </p:spPr>
      </p:pic>
      <p:pic>
        <p:nvPicPr>
          <p:cNvPr id="24" name="Picture 23" descr="KI 2011 Graph SG G images_Page_4.jpg"/>
          <p:cNvPicPr>
            <a:picLocks noChangeAspect="1"/>
          </p:cNvPicPr>
          <p:nvPr/>
        </p:nvPicPr>
        <p:blipFill>
          <a:blip r:embed="rId2" cstate="print"/>
          <a:srcRect l="74849" t="43125" r="4913" b="29316"/>
          <a:stretch>
            <a:fillRect/>
          </a:stretch>
        </p:blipFill>
        <p:spPr>
          <a:xfrm>
            <a:off x="3397290" y="1686294"/>
            <a:ext cx="2647249" cy="319446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7142" y="927558"/>
            <a:ext cx="180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9693" y="927558"/>
            <a:ext cx="1804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Site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62872" y="927558"/>
            <a:ext cx="312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Location or Block plan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3132" y="4418903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1:50)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91345" y="4668284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1:200)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17672" y="4205147"/>
            <a:ext cx="2671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(scale normally 1:1250)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306153" y="1409668"/>
            <a:ext cx="2351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Floor plan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Pages from SG_Graphic-Communication_all_2009_Page_2.jpg"/>
          <p:cNvPicPr>
            <a:picLocks noChangeAspect="1"/>
          </p:cNvPicPr>
          <p:nvPr/>
        </p:nvPicPr>
        <p:blipFill>
          <a:blip r:embed="rId2" cstate="print"/>
          <a:srcRect l="4455" r="55701" b="10633"/>
          <a:stretch>
            <a:fillRect/>
          </a:stretch>
        </p:blipFill>
        <p:spPr>
          <a:xfrm>
            <a:off x="461473" y="197235"/>
            <a:ext cx="4127619" cy="6544008"/>
          </a:xfrm>
          <a:prstGeom prst="rect">
            <a:avLst/>
          </a:prstGeom>
        </p:spPr>
      </p:pic>
      <p:sp>
        <p:nvSpPr>
          <p:cNvPr id="18" name="Isosceles Triangle 17"/>
          <p:cNvSpPr/>
          <p:nvPr/>
        </p:nvSpPr>
        <p:spPr>
          <a:xfrm>
            <a:off x="2093720" y="863125"/>
            <a:ext cx="794759" cy="683664"/>
          </a:xfrm>
          <a:prstGeom prst="triangle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358497" y="1008403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Black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8497" y="1717704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914259" y="2572283"/>
            <a:ext cx="1162228" cy="51274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GB" sz="2000" spc="200" dirty="0" smtClean="0"/>
              <a:t>SAFETY</a:t>
            </a:r>
          </a:p>
          <a:p>
            <a:pPr algn="ctr">
              <a:lnSpc>
                <a:spcPts val="2200"/>
              </a:lnSpc>
            </a:pPr>
            <a:r>
              <a:rPr lang="en-GB" sz="2000" dirty="0" smtClean="0"/>
              <a:t>FIRST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358497" y="2632104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099" y="4358355"/>
            <a:ext cx="1726251" cy="2563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16196" y="4289989"/>
            <a:ext cx="143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Prohibition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8497" y="4289988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 rot="16200000">
            <a:off x="2119359" y="4084890"/>
            <a:ext cx="752030" cy="752030"/>
            <a:chOff x="3426864" y="4170348"/>
            <a:chExt cx="658026" cy="658026"/>
          </a:xfrm>
        </p:grpSpPr>
        <p:sp>
          <p:nvSpPr>
            <p:cNvPr id="29" name="Oval 28"/>
            <p:cNvSpPr/>
            <p:nvPr/>
          </p:nvSpPr>
          <p:spPr>
            <a:xfrm>
              <a:off x="3426864" y="4170348"/>
              <a:ext cx="658026" cy="65802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3530708" y="4266714"/>
              <a:ext cx="465294" cy="46529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358497" y="4956560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099" y="5999147"/>
            <a:ext cx="1726251" cy="2563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316196" y="5930781"/>
            <a:ext cx="143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Mandatory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ck-supplies.com/uploads/ImageRoot/detail/13000/A6qVGnJ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624" y="5634201"/>
            <a:ext cx="1031519" cy="103151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2009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/>
      <p:bldP spid="23" grpId="0"/>
      <p:bldP spid="27" grpId="0"/>
      <p:bldP spid="31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73457" y="761119"/>
            <a:ext cx="1485239" cy="1797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25" name="Picture 24" descr="Pages from SG_Graphic-Communication_all_2009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4" t="3030" r="18692" b="89637"/>
          <a:stretch>
            <a:fillRect/>
          </a:stretch>
        </p:blipFill>
        <p:spPr>
          <a:xfrm>
            <a:off x="333451" y="452928"/>
            <a:ext cx="8152523" cy="555476"/>
          </a:xfrm>
          <a:prstGeom prst="rect">
            <a:avLst/>
          </a:prstGeom>
        </p:spPr>
      </p:pic>
      <p:pic>
        <p:nvPicPr>
          <p:cNvPr id="32" name="Picture 31" descr="Pages from SG_Graphic-Communication_all_2009_Page_3.jpg"/>
          <p:cNvPicPr>
            <a:picLocks noChangeAspect="1"/>
          </p:cNvPicPr>
          <p:nvPr/>
        </p:nvPicPr>
        <p:blipFill>
          <a:blip r:embed="rId2" cstate="print"/>
          <a:srcRect l="7795" t="10137" r="10467" b="55454"/>
          <a:stretch>
            <a:fillRect/>
          </a:stretch>
        </p:blipFill>
        <p:spPr>
          <a:xfrm>
            <a:off x="11212" y="1931352"/>
            <a:ext cx="9132788" cy="271756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95773" y="1786072"/>
            <a:ext cx="193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Box array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1011070" y="2298820"/>
            <a:ext cx="7110100" cy="1828800"/>
            <a:chOff x="999858" y="2435552"/>
            <a:chExt cx="7110100" cy="1828800"/>
          </a:xfrm>
        </p:grpSpPr>
        <p:sp>
          <p:nvSpPr>
            <p:cNvPr id="34" name="Rectangle 33"/>
            <p:cNvSpPr/>
            <p:nvPr/>
          </p:nvSpPr>
          <p:spPr>
            <a:xfrm>
              <a:off x="999858" y="2435552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78893" y="2435552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75020" y="2435552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99858" y="3691784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04530" y="3691784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92111" y="3708876"/>
              <a:ext cx="717847" cy="5554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284252" y="1786072"/>
            <a:ext cx="25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Fillet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71833" y="1786072"/>
            <a:ext cx="25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Rotate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3762" y="4563455"/>
            <a:ext cx="25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Hatch/ Pattern fill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4252" y="4563455"/>
            <a:ext cx="25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Ellipse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14563" y="4572001"/>
            <a:ext cx="2529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51862" y="1085316"/>
            <a:ext cx="3409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F0"/>
                </a:solidFill>
              </a:rPr>
              <a:t>CAD – Computer Aided Drawing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2009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2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1944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4" name="Picture 3" descr="Pages from SG_Graphic-Communication_all_2009_Page_3.jpg"/>
          <p:cNvPicPr>
            <a:picLocks noChangeAspect="1"/>
          </p:cNvPicPr>
          <p:nvPr/>
        </p:nvPicPr>
        <p:blipFill>
          <a:blip r:embed="rId2" cstate="print"/>
          <a:srcRect l="5234" t="47852" r="39906" b="22532"/>
          <a:stretch>
            <a:fillRect/>
          </a:stretch>
        </p:blipFill>
        <p:spPr>
          <a:xfrm>
            <a:off x="487109" y="418742"/>
            <a:ext cx="7569363" cy="2888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264" y="692210"/>
            <a:ext cx="5970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Ink jet printer, Laser printer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Flat bed plotter or Drum plotter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8269" y="1102407"/>
            <a:ext cx="649481" cy="2238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14"/>
          <p:cNvGrpSpPr/>
          <p:nvPr/>
        </p:nvGrpSpPr>
        <p:grpSpPr>
          <a:xfrm>
            <a:off x="245515" y="3982339"/>
            <a:ext cx="2223834" cy="2343411"/>
            <a:chOff x="245515" y="4007977"/>
            <a:chExt cx="2223834" cy="2343411"/>
          </a:xfrm>
        </p:grpSpPr>
        <p:pic>
          <p:nvPicPr>
            <p:cNvPr id="6146" name="Picture 2" descr="http://lateforlunch.co.uk/blogs/jackbrighton/files/2010/03/inkjet-prin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515" y="4007977"/>
              <a:ext cx="2223834" cy="183837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38385" y="5982056"/>
              <a:ext cx="161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Ink Jet Printer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5"/>
          <p:cNvGrpSpPr/>
          <p:nvPr/>
        </p:nvGrpSpPr>
        <p:grpSpPr>
          <a:xfrm>
            <a:off x="2454394" y="4042844"/>
            <a:ext cx="1784320" cy="2282906"/>
            <a:chOff x="2454394" y="4068482"/>
            <a:chExt cx="1784320" cy="2282906"/>
          </a:xfrm>
        </p:grpSpPr>
        <p:pic>
          <p:nvPicPr>
            <p:cNvPr id="6148" name="Picture 4" descr="http://www.businessitonline.com/eCommImages/222598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54394" y="4068482"/>
              <a:ext cx="1784320" cy="178432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495372" y="5982056"/>
              <a:ext cx="161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Laser Printer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>
            <a:off x="4257556" y="4093435"/>
            <a:ext cx="1809750" cy="2232315"/>
            <a:chOff x="4257556" y="4119073"/>
            <a:chExt cx="1809750" cy="2232315"/>
          </a:xfrm>
        </p:grpSpPr>
        <p:pic>
          <p:nvPicPr>
            <p:cNvPr id="6150" name="Picture 6" descr="http://www.revolutiontransfers.co.uk/prodimages/FC2250l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57556" y="4119073"/>
              <a:ext cx="1809750" cy="191452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383993" y="5982056"/>
              <a:ext cx="161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Flatbed plotter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6530738" y="4098879"/>
            <a:ext cx="1878324" cy="2226871"/>
            <a:chOff x="6530738" y="4124517"/>
            <a:chExt cx="1878324" cy="2226871"/>
          </a:xfrm>
        </p:grpSpPr>
        <p:pic>
          <p:nvPicPr>
            <p:cNvPr id="6152" name="Picture 8" descr="http://blog.targettransfers.com/wp-content/uploads/2009/04/ce5000-6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30738" y="4124517"/>
              <a:ext cx="1878324" cy="1878325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614445" y="5982056"/>
              <a:ext cx="1615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Drum plotter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27264" y="1615157"/>
            <a:ext cx="597084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         To make an extra copy of data or files, stored on a  </a:t>
            </a:r>
          </a:p>
          <a:p>
            <a:pPr>
              <a:lnSpc>
                <a:spcPts val="23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 separate device.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6541" y="2572287"/>
            <a:ext cx="597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 case the data or files get lost, deleted or corrupted.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2008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ages from SG_Graphic-Communication_all_2009_Page_4.jpg"/>
          <p:cNvPicPr>
            <a:picLocks noChangeAspect="1"/>
          </p:cNvPicPr>
          <p:nvPr/>
        </p:nvPicPr>
        <p:blipFill>
          <a:blip r:embed="rId2" cstate="print"/>
          <a:srcRect l="4673" r="52805" b="58759"/>
          <a:stretch>
            <a:fillRect/>
          </a:stretch>
        </p:blipFill>
        <p:spPr>
          <a:xfrm>
            <a:off x="316194" y="410883"/>
            <a:ext cx="6041877" cy="41419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09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1052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2" name="Picture 21" descr="Pages from SG_Graphic-Communication_all_2009_Page_4.jpg"/>
          <p:cNvPicPr>
            <a:picLocks noChangeAspect="1"/>
          </p:cNvPicPr>
          <p:nvPr/>
        </p:nvPicPr>
        <p:blipFill>
          <a:blip r:embed="rId2" cstate="print"/>
          <a:srcRect l="59813" t="6600" r="5607" b="75154"/>
          <a:stretch>
            <a:fillRect/>
          </a:stretch>
        </p:blipFill>
        <p:spPr>
          <a:xfrm>
            <a:off x="6195706" y="777668"/>
            <a:ext cx="3161944" cy="1179320"/>
          </a:xfrm>
          <a:prstGeom prst="rect">
            <a:avLst/>
          </a:prstGeom>
        </p:spPr>
      </p:pic>
      <p:pic>
        <p:nvPicPr>
          <p:cNvPr id="23" name="Picture 22" descr="Pages from SG_Graphic-Communication_all_2009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10" t="25639" r="4299" b="48447"/>
          <a:stretch>
            <a:fillRect/>
          </a:stretch>
        </p:blipFill>
        <p:spPr>
          <a:xfrm>
            <a:off x="6340985" y="1948441"/>
            <a:ext cx="3016665" cy="1674976"/>
          </a:xfrm>
          <a:prstGeom prst="rect">
            <a:avLst/>
          </a:prstGeom>
        </p:spPr>
      </p:pic>
      <p:pic>
        <p:nvPicPr>
          <p:cNvPr id="24" name="Picture 23" descr="Pages from SG_Graphic-Communication_all_2009_Page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243" t="51157" r="8131" b="6732"/>
          <a:stretch>
            <a:fillRect/>
          </a:stretch>
        </p:blipFill>
        <p:spPr>
          <a:xfrm>
            <a:off x="6452078" y="3691784"/>
            <a:ext cx="2709017" cy="27218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297608" y="1426765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51909" y="1426765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97607" y="1811325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20695" y="2571899"/>
            <a:ext cx="24198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One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09174" y="2571899"/>
            <a:ext cx="2513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Two point perspective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12150" y="3323930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45°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212150" y="4110144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Pictorial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2009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4169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pic>
        <p:nvPicPr>
          <p:cNvPr id="15" name="Picture 14" descr="Pages from SG_Graphic-Communication_all_2010_Page_1.jpg"/>
          <p:cNvPicPr>
            <a:picLocks noChangeAspect="1"/>
          </p:cNvPicPr>
          <p:nvPr/>
        </p:nvPicPr>
        <p:blipFill>
          <a:blip r:embed="rId2" cstate="print"/>
          <a:srcRect l="2804" t="7394" r="56636" b="22400"/>
          <a:stretch>
            <a:fillRect/>
          </a:stretch>
        </p:blipFill>
        <p:spPr>
          <a:xfrm>
            <a:off x="376016" y="455147"/>
            <a:ext cx="4826427" cy="5905144"/>
          </a:xfrm>
          <a:prstGeom prst="rect">
            <a:avLst/>
          </a:prstGeom>
        </p:spPr>
      </p:pic>
      <p:pic>
        <p:nvPicPr>
          <p:cNvPr id="16" name="Picture 15" descr="Pages from SG_Graphic-Communication_all_2010_Page_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393" t="9245" r="10280" b="22664"/>
          <a:stretch>
            <a:fillRect/>
          </a:stretch>
        </p:blipFill>
        <p:spPr>
          <a:xfrm>
            <a:off x="5170209" y="899528"/>
            <a:ext cx="4144711" cy="4401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2010  </a:t>
            </a:r>
            <a:r>
              <a:rPr lang="en-GB" b="1" dirty="0" smtClean="0">
                <a:solidFill>
                  <a:schemeClr val="bg1"/>
                </a:solidFill>
              </a:rPr>
              <a:t>Q1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66529" y="963183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6529" y="1509448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Fillet or Arc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529" y="2067588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Arc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6529" y="2590102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Chamfer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6529" y="313636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Circle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6529" y="367075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Text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6529" y="4217021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Break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66529" y="4739536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Copy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66529" y="532142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Ring Array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6529" y="585581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Scale or Zoom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0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dreambathroomsuk.co.uk/images/uploads/omnia%20arch%20washbasin%20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649" y="4805341"/>
            <a:ext cx="1432420" cy="14324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0418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</a:t>
            </a:r>
            <a:endParaRPr lang="en-GB" dirty="0"/>
          </a:p>
        </p:txBody>
      </p:sp>
      <p:pic>
        <p:nvPicPr>
          <p:cNvPr id="6" name="Picture 5" descr="Pages from SG_Graphic-Communication_all_2010_Page_2.jpg"/>
          <p:cNvPicPr>
            <a:picLocks noChangeAspect="1"/>
          </p:cNvPicPr>
          <p:nvPr/>
        </p:nvPicPr>
        <p:blipFill>
          <a:blip r:embed="rId3" cstate="print"/>
          <a:srcRect l="4019" t="6071" r="53271" b="56247"/>
          <a:stretch>
            <a:fillRect/>
          </a:stretch>
        </p:blipFill>
        <p:spPr>
          <a:xfrm>
            <a:off x="376014" y="474125"/>
            <a:ext cx="5375306" cy="4093435"/>
          </a:xfrm>
          <a:prstGeom prst="rect">
            <a:avLst/>
          </a:prstGeom>
        </p:spPr>
      </p:pic>
      <p:pic>
        <p:nvPicPr>
          <p:cNvPr id="7" name="Picture 6" descr="Pages from SG_Graphic-Communication_all_2010_Page_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83" t="8451" r="10994" b="27556"/>
          <a:stretch>
            <a:fillRect/>
          </a:stretch>
        </p:blipFill>
        <p:spPr>
          <a:xfrm>
            <a:off x="5839136" y="474125"/>
            <a:ext cx="3304864" cy="4727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2010  </a:t>
            </a:r>
            <a:r>
              <a:rPr lang="en-GB" b="1" dirty="0" smtClean="0">
                <a:solidFill>
                  <a:schemeClr val="bg1"/>
                </a:solidFill>
              </a:rPr>
              <a:t>Q2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6519" y="1070061"/>
            <a:ext cx="3466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Sink with LH drainer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6519" y="1426321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Switch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519" y="1794456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Socket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519" y="217446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Lamp or Bulb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6519" y="2518852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Brickwork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6519" y="3350125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Shower tray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6518" y="3718260"/>
            <a:ext cx="3336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Wash basin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6519" y="4110146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bellabathrooms.co.uk/media/catalog/category/square-shower-trays_3.jpg"/>
          <p:cNvPicPr>
            <a:picLocks noChangeAspect="1" noChangeArrowheads="1"/>
          </p:cNvPicPr>
          <p:nvPr/>
        </p:nvPicPr>
        <p:blipFill>
          <a:blip r:embed="rId4" cstate="print"/>
          <a:srcRect l="6774" t="13752" r="10678" b="21918"/>
          <a:stretch>
            <a:fillRect/>
          </a:stretch>
        </p:blipFill>
        <p:spPr bwMode="auto">
          <a:xfrm>
            <a:off x="2315688" y="4845132"/>
            <a:ext cx="1721922" cy="1341912"/>
          </a:xfrm>
          <a:prstGeom prst="rect">
            <a:avLst/>
          </a:prstGeom>
          <a:noFill/>
        </p:spPr>
      </p:pic>
      <p:pic>
        <p:nvPicPr>
          <p:cNvPr id="4100" name="Picture 4" descr="http://www.bestelectricalsupplies.co.uk/ekmps/shops/bestelectrical/images/cedssk1-single-switched-socket-13amp-798-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5735" y="4753410"/>
            <a:ext cx="1580860" cy="1580860"/>
          </a:xfrm>
          <a:prstGeom prst="rect">
            <a:avLst/>
          </a:prstGeom>
          <a:noFill/>
        </p:spPr>
      </p:pic>
      <p:pic>
        <p:nvPicPr>
          <p:cNvPr id="4104" name="Picture 8" descr="http://image.wrenkitchens.com/UK/w0156357_extralarge.jpg"/>
          <p:cNvPicPr>
            <a:picLocks noChangeAspect="1" noChangeArrowheads="1"/>
          </p:cNvPicPr>
          <p:nvPr/>
        </p:nvPicPr>
        <p:blipFill>
          <a:blip r:embed="rId6" cstate="print"/>
          <a:srcRect t="18701" r="4966" b="15532"/>
          <a:stretch>
            <a:fillRect/>
          </a:stretch>
        </p:blipFill>
        <p:spPr bwMode="auto">
          <a:xfrm>
            <a:off x="0" y="4739721"/>
            <a:ext cx="2314492" cy="1601702"/>
          </a:xfrm>
          <a:prstGeom prst="rect">
            <a:avLst/>
          </a:prstGeom>
          <a:noFill/>
        </p:spPr>
      </p:pic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14169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</a:t>
            </a:r>
            <a:endParaRPr lang="en-GB" dirty="0"/>
          </a:p>
        </p:txBody>
      </p:sp>
      <p:pic>
        <p:nvPicPr>
          <p:cNvPr id="8" name="Picture 7" descr="Pages from SG_Graphic-Communication_all_2010_Page_3.jpg"/>
          <p:cNvPicPr>
            <a:picLocks noChangeAspect="1"/>
          </p:cNvPicPr>
          <p:nvPr/>
        </p:nvPicPr>
        <p:blipFill>
          <a:blip r:embed="rId2" cstate="print"/>
          <a:srcRect l="5327" t="3163" r="54860" b="61932"/>
          <a:stretch>
            <a:fillRect/>
          </a:stretch>
        </p:blipFill>
        <p:spPr>
          <a:xfrm>
            <a:off x="435836" y="455147"/>
            <a:ext cx="5016381" cy="3418318"/>
          </a:xfrm>
          <a:prstGeom prst="rect">
            <a:avLst/>
          </a:prstGeom>
        </p:spPr>
      </p:pic>
      <p:pic>
        <p:nvPicPr>
          <p:cNvPr id="9" name="Picture 8" descr="Pages from SG_Graphic-Communication_all_2010_Page_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66" t="9112" r="5047" b="13938"/>
          <a:stretch>
            <a:fillRect/>
          </a:stretch>
        </p:blipFill>
        <p:spPr>
          <a:xfrm>
            <a:off x="5495779" y="805524"/>
            <a:ext cx="3529471" cy="4777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2010  </a:t>
            </a:r>
            <a:r>
              <a:rPr lang="en-GB" b="1" dirty="0" smtClean="0">
                <a:solidFill>
                  <a:schemeClr val="bg1"/>
                </a:solidFill>
              </a:rPr>
              <a:t>Q3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517" y="101068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Isometric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5330" y="1010687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Oblique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515" y="1319446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Planometric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3455" y="1319446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Bath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9023" y="2008215"/>
            <a:ext cx="321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Horizon or Eye level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9022" y="2685109"/>
            <a:ext cx="2872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Vanishin</a:t>
            </a:r>
            <a:r>
              <a:rPr lang="en-GB" b="1" dirty="0" smtClean="0">
                <a:solidFill>
                  <a:srgbClr val="FF0000"/>
                </a:solidFill>
              </a:rPr>
              <a:t> points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24023" y="3362002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60</a:t>
            </a:r>
            <a:r>
              <a:rPr lang="en-GB" b="1" dirty="0" smtClean="0">
                <a:solidFill>
                  <a:srgbClr val="FF0000"/>
                </a:solidFill>
                <a:latin typeface="Calibri"/>
              </a:rPr>
              <a:t>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5340" y="3362002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30</a:t>
            </a:r>
            <a:r>
              <a:rPr lang="en-GB" b="1" dirty="0" smtClean="0">
                <a:solidFill>
                  <a:srgbClr val="FF0000"/>
                </a:solidFill>
                <a:latin typeface="Calibri"/>
              </a:rPr>
              <a:t>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hlinkClick r:id="rId3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00516" y="0"/>
            <a:ext cx="7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78543"/>
            <a:ext cx="39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</a:t>
            </a:r>
            <a:endParaRPr lang="en-GB" dirty="0"/>
          </a:p>
        </p:txBody>
      </p:sp>
      <p:pic>
        <p:nvPicPr>
          <p:cNvPr id="6" name="Picture 5" descr="Pages from SG_Graphic-Communication_all_2010_Page_4.jpg"/>
          <p:cNvPicPr>
            <a:picLocks noChangeAspect="1"/>
          </p:cNvPicPr>
          <p:nvPr/>
        </p:nvPicPr>
        <p:blipFill>
          <a:blip r:embed="rId2" cstate="print"/>
          <a:srcRect l="4673" t="3405" r="62243" b="36679"/>
          <a:stretch>
            <a:fillRect/>
          </a:stretch>
        </p:blipFill>
        <p:spPr>
          <a:xfrm>
            <a:off x="495657" y="402429"/>
            <a:ext cx="4631820" cy="5929340"/>
          </a:xfrm>
          <a:prstGeom prst="rect">
            <a:avLst/>
          </a:prstGeom>
        </p:spPr>
      </p:pic>
      <p:pic>
        <p:nvPicPr>
          <p:cNvPr id="25602" name="Picture 2" descr="http://www.rgbstock.com/cache1oCPuh/users/b/ba/ba1969/300/mxcir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56" y="453703"/>
            <a:ext cx="3443844" cy="2295896"/>
          </a:xfrm>
          <a:prstGeom prst="rect">
            <a:avLst/>
          </a:prstGeom>
          <a:noFill/>
        </p:spPr>
      </p:pic>
      <p:pic>
        <p:nvPicPr>
          <p:cNvPr id="25604" name="Picture 4" descr="http://asmartbear.wpengine.netdna-cdn.com/wp-content/uploads/art-factory-color-whee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6925" y="2914892"/>
            <a:ext cx="2972482" cy="28535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SG graphic communication – General KI – 2010  </a:t>
            </a:r>
            <a:r>
              <a:rPr lang="en-GB" b="1" dirty="0" smtClean="0">
                <a:solidFill>
                  <a:schemeClr val="bg1"/>
                </a:solidFill>
              </a:rPr>
              <a:t>Q4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6530" y="903809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Black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6530" y="1580703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White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5340" y="2257596"/>
            <a:ext cx="2564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Blue-Violet/Blue-Green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0904" y="3041367"/>
            <a:ext cx="2742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Secondary colour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0913" y="4074521"/>
            <a:ext cx="2991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Yellow / Orange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10913" y="4703913"/>
            <a:ext cx="4488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Blue/Green/Violet/Blue-Violet/Blue-Green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10913" y="5345181"/>
            <a:ext cx="2386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Green / Brown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0914" y="5998324"/>
            <a:ext cx="1565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4040" y="2246806"/>
            <a:ext cx="195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Blue/Green/Violet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7970293" y="0"/>
            <a:ext cx="1173712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Index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468</Words>
  <Application>Microsoft Office PowerPoint</Application>
  <PresentationFormat>On-screen Show (4:3)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</dc:creator>
  <cp:lastModifiedBy>Jacquie</cp:lastModifiedBy>
  <cp:revision>4</cp:revision>
  <dcterms:created xsi:type="dcterms:W3CDTF">2012-11-05T18:54:25Z</dcterms:created>
  <dcterms:modified xsi:type="dcterms:W3CDTF">2012-11-05T19:00:54Z</dcterms:modified>
</cp:coreProperties>
</file>