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69" d="100"/>
          <a:sy n="69" d="100"/>
        </p:scale>
        <p:origin x="-1464"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82F4C2A-9E91-46D9-A135-8F2C6F9D8992}" type="datetimeFigureOut">
              <a:rPr lang="en-GB" smtClean="0"/>
              <a:t>05/11/2012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9FE33F1-6BBB-4CA2-BEDB-6D85E47C6947}" type="slidenum">
              <a:rPr lang="en-GB" smtClean="0"/>
              <a:t>‹#›</a:t>
            </a:fld>
            <a:endParaRPr lang="en-GB"/>
          </a:p>
        </p:txBody>
      </p:sp>
    </p:spTree>
    <p:extLst>
      <p:ext uri="{BB962C8B-B14F-4D97-AF65-F5344CB8AC3E}">
        <p14:creationId xmlns:p14="http://schemas.microsoft.com/office/powerpoint/2010/main" val="4699572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82F4C2A-9E91-46D9-A135-8F2C6F9D8992}" type="datetimeFigureOut">
              <a:rPr lang="en-GB" smtClean="0"/>
              <a:t>05/11/2012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9FE33F1-6BBB-4CA2-BEDB-6D85E47C6947}" type="slidenum">
              <a:rPr lang="en-GB" smtClean="0"/>
              <a:t>‹#›</a:t>
            </a:fld>
            <a:endParaRPr lang="en-GB"/>
          </a:p>
        </p:txBody>
      </p:sp>
    </p:spTree>
    <p:extLst>
      <p:ext uri="{BB962C8B-B14F-4D97-AF65-F5344CB8AC3E}">
        <p14:creationId xmlns:p14="http://schemas.microsoft.com/office/powerpoint/2010/main" val="3958990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82F4C2A-9E91-46D9-A135-8F2C6F9D8992}" type="datetimeFigureOut">
              <a:rPr lang="en-GB" smtClean="0"/>
              <a:t>05/11/2012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9FE33F1-6BBB-4CA2-BEDB-6D85E47C6947}" type="slidenum">
              <a:rPr lang="en-GB" smtClean="0"/>
              <a:t>‹#›</a:t>
            </a:fld>
            <a:endParaRPr lang="en-GB"/>
          </a:p>
        </p:txBody>
      </p:sp>
    </p:spTree>
    <p:extLst>
      <p:ext uri="{BB962C8B-B14F-4D97-AF65-F5344CB8AC3E}">
        <p14:creationId xmlns:p14="http://schemas.microsoft.com/office/powerpoint/2010/main" val="34933618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82F4C2A-9E91-46D9-A135-8F2C6F9D8992}" type="datetimeFigureOut">
              <a:rPr lang="en-GB" smtClean="0"/>
              <a:t>05/11/2012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9FE33F1-6BBB-4CA2-BEDB-6D85E47C6947}" type="slidenum">
              <a:rPr lang="en-GB" smtClean="0"/>
              <a:t>‹#›</a:t>
            </a:fld>
            <a:endParaRPr lang="en-GB"/>
          </a:p>
        </p:txBody>
      </p:sp>
    </p:spTree>
    <p:extLst>
      <p:ext uri="{BB962C8B-B14F-4D97-AF65-F5344CB8AC3E}">
        <p14:creationId xmlns:p14="http://schemas.microsoft.com/office/powerpoint/2010/main" val="18359274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2F4C2A-9E91-46D9-A135-8F2C6F9D8992}" type="datetimeFigureOut">
              <a:rPr lang="en-GB" smtClean="0"/>
              <a:t>05/11/2012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9FE33F1-6BBB-4CA2-BEDB-6D85E47C6947}" type="slidenum">
              <a:rPr lang="en-GB" smtClean="0"/>
              <a:t>‹#›</a:t>
            </a:fld>
            <a:endParaRPr lang="en-GB"/>
          </a:p>
        </p:txBody>
      </p:sp>
    </p:spTree>
    <p:extLst>
      <p:ext uri="{BB962C8B-B14F-4D97-AF65-F5344CB8AC3E}">
        <p14:creationId xmlns:p14="http://schemas.microsoft.com/office/powerpoint/2010/main" val="8919161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82F4C2A-9E91-46D9-A135-8F2C6F9D8992}" type="datetimeFigureOut">
              <a:rPr lang="en-GB" smtClean="0"/>
              <a:t>05/11/2012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9FE33F1-6BBB-4CA2-BEDB-6D85E47C6947}" type="slidenum">
              <a:rPr lang="en-GB" smtClean="0"/>
              <a:t>‹#›</a:t>
            </a:fld>
            <a:endParaRPr lang="en-GB"/>
          </a:p>
        </p:txBody>
      </p:sp>
    </p:spTree>
    <p:extLst>
      <p:ext uri="{BB962C8B-B14F-4D97-AF65-F5344CB8AC3E}">
        <p14:creationId xmlns:p14="http://schemas.microsoft.com/office/powerpoint/2010/main" val="2539734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82F4C2A-9E91-46D9-A135-8F2C6F9D8992}" type="datetimeFigureOut">
              <a:rPr lang="en-GB" smtClean="0"/>
              <a:t>05/11/2012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9FE33F1-6BBB-4CA2-BEDB-6D85E47C6947}" type="slidenum">
              <a:rPr lang="en-GB" smtClean="0"/>
              <a:t>‹#›</a:t>
            </a:fld>
            <a:endParaRPr lang="en-GB"/>
          </a:p>
        </p:txBody>
      </p:sp>
    </p:spTree>
    <p:extLst>
      <p:ext uri="{BB962C8B-B14F-4D97-AF65-F5344CB8AC3E}">
        <p14:creationId xmlns:p14="http://schemas.microsoft.com/office/powerpoint/2010/main" val="24085143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82F4C2A-9E91-46D9-A135-8F2C6F9D8992}" type="datetimeFigureOut">
              <a:rPr lang="en-GB" smtClean="0"/>
              <a:t>05/11/2012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9FE33F1-6BBB-4CA2-BEDB-6D85E47C6947}" type="slidenum">
              <a:rPr lang="en-GB" smtClean="0"/>
              <a:t>‹#›</a:t>
            </a:fld>
            <a:endParaRPr lang="en-GB"/>
          </a:p>
        </p:txBody>
      </p:sp>
    </p:spTree>
    <p:extLst>
      <p:ext uri="{BB962C8B-B14F-4D97-AF65-F5344CB8AC3E}">
        <p14:creationId xmlns:p14="http://schemas.microsoft.com/office/powerpoint/2010/main" val="20821372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2F4C2A-9E91-46D9-A135-8F2C6F9D8992}" type="datetimeFigureOut">
              <a:rPr lang="en-GB" smtClean="0"/>
              <a:t>05/11/2012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9FE33F1-6BBB-4CA2-BEDB-6D85E47C6947}" type="slidenum">
              <a:rPr lang="en-GB" smtClean="0"/>
              <a:t>‹#›</a:t>
            </a:fld>
            <a:endParaRPr lang="en-GB"/>
          </a:p>
        </p:txBody>
      </p:sp>
    </p:spTree>
    <p:extLst>
      <p:ext uri="{BB962C8B-B14F-4D97-AF65-F5344CB8AC3E}">
        <p14:creationId xmlns:p14="http://schemas.microsoft.com/office/powerpoint/2010/main" val="18206208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2F4C2A-9E91-46D9-A135-8F2C6F9D8992}" type="datetimeFigureOut">
              <a:rPr lang="en-GB" smtClean="0"/>
              <a:t>05/11/2012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9FE33F1-6BBB-4CA2-BEDB-6D85E47C6947}" type="slidenum">
              <a:rPr lang="en-GB" smtClean="0"/>
              <a:t>‹#›</a:t>
            </a:fld>
            <a:endParaRPr lang="en-GB"/>
          </a:p>
        </p:txBody>
      </p:sp>
    </p:spTree>
    <p:extLst>
      <p:ext uri="{BB962C8B-B14F-4D97-AF65-F5344CB8AC3E}">
        <p14:creationId xmlns:p14="http://schemas.microsoft.com/office/powerpoint/2010/main" val="39062493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2F4C2A-9E91-46D9-A135-8F2C6F9D8992}" type="datetimeFigureOut">
              <a:rPr lang="en-GB" smtClean="0"/>
              <a:t>05/11/2012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9FE33F1-6BBB-4CA2-BEDB-6D85E47C6947}" type="slidenum">
              <a:rPr lang="en-GB" smtClean="0"/>
              <a:t>‹#›</a:t>
            </a:fld>
            <a:endParaRPr lang="en-GB"/>
          </a:p>
        </p:txBody>
      </p:sp>
    </p:spTree>
    <p:extLst>
      <p:ext uri="{BB962C8B-B14F-4D97-AF65-F5344CB8AC3E}">
        <p14:creationId xmlns:p14="http://schemas.microsoft.com/office/powerpoint/2010/main" val="1797322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2F4C2A-9E91-46D9-A135-8F2C6F9D8992}" type="datetimeFigureOut">
              <a:rPr lang="en-GB" smtClean="0"/>
              <a:t>05/11/2012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FE33F1-6BBB-4CA2-BEDB-6D85E47C6947}" type="slidenum">
              <a:rPr lang="en-GB" smtClean="0"/>
              <a:t>‹#›</a:t>
            </a:fld>
            <a:endParaRPr lang="en-GB"/>
          </a:p>
        </p:txBody>
      </p:sp>
    </p:spTree>
    <p:extLst>
      <p:ext uri="{BB962C8B-B14F-4D97-AF65-F5344CB8AC3E}">
        <p14:creationId xmlns:p14="http://schemas.microsoft.com/office/powerpoint/2010/main" val="34001527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slide" Target="slide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slide" Target="slide2.xml"/><Relationship Id="rId5" Type="http://schemas.openxmlformats.org/officeDocument/2006/relationships/image" Target="../media/image6.gif"/><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slide" Target="slide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slide" Target="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KI 2005 Graph SG G_Page_1.jpg"/>
          <p:cNvPicPr>
            <a:picLocks noChangeAspect="1"/>
          </p:cNvPicPr>
          <p:nvPr/>
        </p:nvPicPr>
        <p:blipFill>
          <a:blip r:embed="rId2" cstate="print"/>
          <a:srcRect l="5455" t="5951" r="57273" b="17434"/>
          <a:stretch>
            <a:fillRect/>
          </a:stretch>
        </p:blipFill>
        <p:spPr>
          <a:xfrm>
            <a:off x="356259" y="439386"/>
            <a:ext cx="4203865" cy="6108055"/>
          </a:xfrm>
          <a:prstGeom prst="rect">
            <a:avLst/>
          </a:prstGeom>
        </p:spPr>
      </p:pic>
      <p:sp>
        <p:nvSpPr>
          <p:cNvPr id="4" name="TextBox 3"/>
          <p:cNvSpPr txBox="1"/>
          <p:nvPr/>
        </p:nvSpPr>
        <p:spPr>
          <a:xfrm>
            <a:off x="0" y="404664"/>
            <a:ext cx="467544" cy="369332"/>
          </a:xfrm>
          <a:prstGeom prst="rect">
            <a:avLst/>
          </a:prstGeom>
          <a:noFill/>
        </p:spPr>
        <p:txBody>
          <a:bodyPr wrap="square" rtlCol="0">
            <a:spAutoFit/>
          </a:bodyPr>
          <a:lstStyle/>
          <a:p>
            <a:r>
              <a:rPr lang="en-GB" b="1" dirty="0" smtClean="0"/>
              <a:t>1.</a:t>
            </a:r>
            <a:endParaRPr lang="en-GB" b="1" dirty="0"/>
          </a:p>
        </p:txBody>
      </p:sp>
      <p:sp>
        <p:nvSpPr>
          <p:cNvPr id="5" name="TextBox 4"/>
          <p:cNvSpPr txBox="1"/>
          <p:nvPr/>
        </p:nvSpPr>
        <p:spPr>
          <a:xfrm>
            <a:off x="0" y="0"/>
            <a:ext cx="9144000" cy="369332"/>
          </a:xfrm>
          <a:prstGeom prst="rect">
            <a:avLst/>
          </a:prstGeom>
          <a:solidFill>
            <a:schemeClr val="tx1"/>
          </a:solidFill>
        </p:spPr>
        <p:txBody>
          <a:bodyPr wrap="square" rtlCol="0">
            <a:spAutoFit/>
          </a:bodyPr>
          <a:lstStyle/>
          <a:p>
            <a:r>
              <a:rPr lang="en-GB" dirty="0" smtClean="0">
                <a:solidFill>
                  <a:schemeClr val="bg1"/>
                </a:solidFill>
              </a:rPr>
              <a:t>SG graphic communication – General KI – 2005  </a:t>
            </a:r>
            <a:r>
              <a:rPr lang="en-GB" b="1" dirty="0" smtClean="0">
                <a:solidFill>
                  <a:schemeClr val="bg1"/>
                </a:solidFill>
              </a:rPr>
              <a:t>Q1</a:t>
            </a:r>
            <a:endParaRPr lang="en-GB" b="1" dirty="0">
              <a:solidFill>
                <a:schemeClr val="bg1"/>
              </a:solidFill>
            </a:endParaRPr>
          </a:p>
        </p:txBody>
      </p:sp>
      <p:sp>
        <p:nvSpPr>
          <p:cNvPr id="6" name="TextBox 5"/>
          <p:cNvSpPr txBox="1"/>
          <p:nvPr/>
        </p:nvSpPr>
        <p:spPr>
          <a:xfrm>
            <a:off x="760020" y="996415"/>
            <a:ext cx="4845133" cy="1062273"/>
          </a:xfrm>
          <a:prstGeom prst="rect">
            <a:avLst/>
          </a:prstGeom>
          <a:noFill/>
        </p:spPr>
        <p:txBody>
          <a:bodyPr wrap="square" tIns="18000" bIns="18000" rtlCol="0" anchor="ctr">
            <a:spAutoFit/>
          </a:bodyPr>
          <a:lstStyle/>
          <a:p>
            <a:pPr>
              <a:lnSpc>
                <a:spcPts val="2000"/>
              </a:lnSpc>
            </a:pPr>
            <a:r>
              <a:rPr lang="en-GB" b="1" dirty="0" smtClean="0">
                <a:solidFill>
                  <a:srgbClr val="FF0000"/>
                </a:solidFill>
              </a:rPr>
              <a:t>Drawings are more accurate, easier to edit, standardisation of formats, use of libraries of commonly used parts, reduction of lead time. Ability to e-mail.</a:t>
            </a:r>
            <a:endParaRPr lang="en-GB" b="1" dirty="0">
              <a:solidFill>
                <a:srgbClr val="FF0000"/>
              </a:solidFill>
            </a:endParaRPr>
          </a:p>
        </p:txBody>
      </p:sp>
      <p:pic>
        <p:nvPicPr>
          <p:cNvPr id="18" name="Picture 17" descr="KI 2005 Graph SG G_Page_1.jpg"/>
          <p:cNvPicPr>
            <a:picLocks noChangeAspect="1"/>
          </p:cNvPicPr>
          <p:nvPr/>
        </p:nvPicPr>
        <p:blipFill>
          <a:blip r:embed="rId3" cstate="print"/>
          <a:srcRect l="56883" t="8156" r="3247" b="38195"/>
          <a:stretch>
            <a:fillRect/>
          </a:stretch>
        </p:blipFill>
        <p:spPr>
          <a:xfrm>
            <a:off x="5810732" y="1781298"/>
            <a:ext cx="3083885" cy="2933206"/>
          </a:xfrm>
          <a:prstGeom prst="rect">
            <a:avLst/>
          </a:prstGeom>
        </p:spPr>
      </p:pic>
      <p:sp>
        <p:nvSpPr>
          <p:cNvPr id="19" name="TextBox 18"/>
          <p:cNvSpPr txBox="1"/>
          <p:nvPr/>
        </p:nvSpPr>
        <p:spPr>
          <a:xfrm>
            <a:off x="760020" y="2487294"/>
            <a:ext cx="4845133" cy="1144347"/>
          </a:xfrm>
          <a:prstGeom prst="rect">
            <a:avLst/>
          </a:prstGeom>
          <a:noFill/>
        </p:spPr>
        <p:txBody>
          <a:bodyPr wrap="square" tIns="18000" bIns="18000" rtlCol="0" anchor="ctr">
            <a:spAutoFit/>
          </a:bodyPr>
          <a:lstStyle/>
          <a:p>
            <a:r>
              <a:rPr lang="en-GB" b="1" dirty="0" smtClean="0">
                <a:solidFill>
                  <a:srgbClr val="FF0000"/>
                </a:solidFill>
              </a:rPr>
              <a:t>Work can be lost if the computer crashes, work could be corrupted by viruses, obsolescence, work could be stolen or ‘hacked’, time taken to learn to use system, cost of software, training.</a:t>
            </a:r>
            <a:endParaRPr lang="en-GB" b="1" dirty="0">
              <a:solidFill>
                <a:srgbClr val="FF0000"/>
              </a:solidFill>
            </a:endParaRPr>
          </a:p>
        </p:txBody>
      </p:sp>
      <p:sp>
        <p:nvSpPr>
          <p:cNvPr id="20" name="TextBox 19"/>
          <p:cNvSpPr txBox="1"/>
          <p:nvPr/>
        </p:nvSpPr>
        <p:spPr>
          <a:xfrm>
            <a:off x="1068779" y="4070579"/>
            <a:ext cx="4845133" cy="590349"/>
          </a:xfrm>
          <a:prstGeom prst="rect">
            <a:avLst/>
          </a:prstGeom>
          <a:noFill/>
        </p:spPr>
        <p:txBody>
          <a:bodyPr wrap="square" tIns="18000" bIns="18000" rtlCol="0" anchor="ctr">
            <a:spAutoFit/>
          </a:bodyPr>
          <a:lstStyle/>
          <a:p>
            <a:r>
              <a:rPr lang="en-GB" b="1" dirty="0" smtClean="0">
                <a:solidFill>
                  <a:srgbClr val="FF0000"/>
                </a:solidFill>
              </a:rPr>
              <a:t>Zip drives, memory stick/flash drive, CD ROM, mobile hard drive, DVD, USB storage, CD</a:t>
            </a:r>
            <a:endParaRPr lang="en-GB" b="1" dirty="0">
              <a:solidFill>
                <a:srgbClr val="FF0000"/>
              </a:solidFill>
            </a:endParaRPr>
          </a:p>
        </p:txBody>
      </p:sp>
      <p:sp>
        <p:nvSpPr>
          <p:cNvPr id="21" name="TextBox 20"/>
          <p:cNvSpPr txBox="1"/>
          <p:nvPr/>
        </p:nvSpPr>
        <p:spPr>
          <a:xfrm>
            <a:off x="1080654" y="5159105"/>
            <a:ext cx="4845133" cy="313350"/>
          </a:xfrm>
          <a:prstGeom prst="rect">
            <a:avLst/>
          </a:prstGeom>
          <a:noFill/>
        </p:spPr>
        <p:txBody>
          <a:bodyPr wrap="square" tIns="18000" bIns="18000" rtlCol="0" anchor="ctr">
            <a:spAutoFit/>
          </a:bodyPr>
          <a:lstStyle/>
          <a:p>
            <a:r>
              <a:rPr lang="en-GB" b="1" dirty="0" smtClean="0">
                <a:solidFill>
                  <a:srgbClr val="FF0000"/>
                </a:solidFill>
              </a:rPr>
              <a:t>CAD library, symbol library</a:t>
            </a:r>
            <a:endParaRPr lang="en-GB" b="1" dirty="0">
              <a:solidFill>
                <a:srgbClr val="FF0000"/>
              </a:solidFill>
            </a:endParaRPr>
          </a:p>
        </p:txBody>
      </p:sp>
      <p:sp>
        <p:nvSpPr>
          <p:cNvPr id="22" name="TextBox 21"/>
          <p:cNvSpPr txBox="1"/>
          <p:nvPr/>
        </p:nvSpPr>
        <p:spPr>
          <a:xfrm>
            <a:off x="1080654" y="5899380"/>
            <a:ext cx="4845133" cy="590349"/>
          </a:xfrm>
          <a:prstGeom prst="rect">
            <a:avLst/>
          </a:prstGeom>
          <a:noFill/>
        </p:spPr>
        <p:txBody>
          <a:bodyPr wrap="square" tIns="18000" bIns="18000" rtlCol="0" anchor="ctr">
            <a:spAutoFit/>
          </a:bodyPr>
          <a:lstStyle/>
          <a:p>
            <a:r>
              <a:rPr lang="nb-NO" b="1" dirty="0" smtClean="0">
                <a:solidFill>
                  <a:srgbClr val="FF0000"/>
                </a:solidFill>
              </a:rPr>
              <a:t>Ink-jet printer,</a:t>
            </a:r>
          </a:p>
          <a:p>
            <a:r>
              <a:rPr lang="nb-NO" b="1" dirty="0" smtClean="0">
                <a:solidFill>
                  <a:srgbClr val="FF0000"/>
                </a:solidFill>
              </a:rPr>
              <a:t>laser printer, printer</a:t>
            </a:r>
            <a:endParaRPr lang="en-GB" b="1" dirty="0">
              <a:solidFill>
                <a:srgbClr val="FF0000"/>
              </a:solidFill>
            </a:endParaRPr>
          </a:p>
        </p:txBody>
      </p:sp>
      <p:sp>
        <p:nvSpPr>
          <p:cNvPr id="11" name="TextBox 10">
            <a:hlinkClick r:id="rId4" action="ppaction://hlinksldjump"/>
          </p:cNvPr>
          <p:cNvSpPr txBox="1"/>
          <p:nvPr/>
        </p:nvSpPr>
        <p:spPr>
          <a:xfrm>
            <a:off x="7970293" y="0"/>
            <a:ext cx="1173712" cy="369332"/>
          </a:xfrm>
          <a:prstGeom prst="rect">
            <a:avLst/>
          </a:prstGeom>
          <a:solidFill>
            <a:schemeClr val="bg1">
              <a:lumMod val="50000"/>
            </a:schemeClr>
          </a:solidFill>
        </p:spPr>
        <p:txBody>
          <a:bodyPr wrap="square" rtlCol="0">
            <a:spAutoFit/>
          </a:bodyPr>
          <a:lstStyle/>
          <a:p>
            <a:r>
              <a:rPr lang="en-GB" dirty="0" smtClean="0">
                <a:solidFill>
                  <a:schemeClr val="bg1">
                    <a:lumMod val="95000"/>
                  </a:schemeClr>
                </a:solidFill>
              </a:rPr>
              <a:t>Index</a:t>
            </a:r>
            <a:endParaRPr lang="en-GB" dirty="0">
              <a:solidFill>
                <a:schemeClr val="bg1">
                  <a:lumMod val="95000"/>
                </a:schemeClr>
              </a:solidFill>
            </a:endParaRPr>
          </a:p>
        </p:txBody>
      </p:sp>
    </p:spTree>
    <p:extLst>
      <p:ext uri="{BB962C8B-B14F-4D97-AF65-F5344CB8AC3E}">
        <p14:creationId xmlns:p14="http://schemas.microsoft.com/office/powerpoint/2010/main" val="1877233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left)">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left)">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left)">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left)">
                                      <p:cBhvr>
                                        <p:cTn id="2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9" grpId="0"/>
      <p:bldP spid="20" grpId="0"/>
      <p:bldP spid="21" grpId="0"/>
      <p:bldP spid="2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KI 2005 Graph SG G_Page_2.jpg"/>
          <p:cNvPicPr>
            <a:picLocks noChangeAspect="1"/>
          </p:cNvPicPr>
          <p:nvPr/>
        </p:nvPicPr>
        <p:blipFill>
          <a:blip r:embed="rId2" cstate="print"/>
          <a:srcRect l="3247" t="6686" r="2857" b="29928"/>
          <a:stretch>
            <a:fillRect/>
          </a:stretch>
        </p:blipFill>
        <p:spPr>
          <a:xfrm>
            <a:off x="296883" y="629392"/>
            <a:ext cx="8585860" cy="4096987"/>
          </a:xfrm>
          <a:prstGeom prst="rect">
            <a:avLst/>
          </a:prstGeom>
        </p:spPr>
      </p:pic>
      <p:sp>
        <p:nvSpPr>
          <p:cNvPr id="4" name="TextBox 3"/>
          <p:cNvSpPr txBox="1"/>
          <p:nvPr/>
        </p:nvSpPr>
        <p:spPr>
          <a:xfrm>
            <a:off x="0" y="404664"/>
            <a:ext cx="467544" cy="369332"/>
          </a:xfrm>
          <a:prstGeom prst="rect">
            <a:avLst/>
          </a:prstGeom>
          <a:noFill/>
        </p:spPr>
        <p:txBody>
          <a:bodyPr wrap="square" rtlCol="0">
            <a:spAutoFit/>
          </a:bodyPr>
          <a:lstStyle/>
          <a:p>
            <a:r>
              <a:rPr lang="en-GB" b="1" dirty="0" smtClean="0"/>
              <a:t>2.</a:t>
            </a:r>
            <a:endParaRPr lang="en-GB" b="1" dirty="0"/>
          </a:p>
        </p:txBody>
      </p:sp>
      <p:sp>
        <p:nvSpPr>
          <p:cNvPr id="5" name="TextBox 4"/>
          <p:cNvSpPr txBox="1"/>
          <p:nvPr/>
        </p:nvSpPr>
        <p:spPr>
          <a:xfrm>
            <a:off x="0" y="0"/>
            <a:ext cx="9144000" cy="369332"/>
          </a:xfrm>
          <a:prstGeom prst="rect">
            <a:avLst/>
          </a:prstGeom>
          <a:solidFill>
            <a:schemeClr val="tx1"/>
          </a:solidFill>
        </p:spPr>
        <p:txBody>
          <a:bodyPr wrap="square" rtlCol="0">
            <a:spAutoFit/>
          </a:bodyPr>
          <a:lstStyle/>
          <a:p>
            <a:r>
              <a:rPr lang="en-GB" dirty="0" smtClean="0">
                <a:solidFill>
                  <a:schemeClr val="bg1"/>
                </a:solidFill>
              </a:rPr>
              <a:t>SG graphic communication – General KI – 2005  </a:t>
            </a:r>
            <a:r>
              <a:rPr lang="en-GB" b="1" dirty="0" smtClean="0">
                <a:solidFill>
                  <a:schemeClr val="bg1"/>
                </a:solidFill>
              </a:rPr>
              <a:t>Q2</a:t>
            </a:r>
            <a:endParaRPr lang="en-GB" b="1" dirty="0">
              <a:solidFill>
                <a:schemeClr val="bg1"/>
              </a:solidFill>
            </a:endParaRPr>
          </a:p>
        </p:txBody>
      </p:sp>
      <p:pic>
        <p:nvPicPr>
          <p:cNvPr id="12" name="Picture 11" descr="KI 2005 Graph SG G_Page_2.jpg"/>
          <p:cNvPicPr>
            <a:picLocks noChangeAspect="1"/>
          </p:cNvPicPr>
          <p:nvPr/>
        </p:nvPicPr>
        <p:blipFill>
          <a:blip r:embed="rId3" cstate="print"/>
          <a:srcRect l="51580" t="6686" r="2857" b="29928"/>
          <a:stretch>
            <a:fillRect/>
          </a:stretch>
        </p:blipFill>
        <p:spPr>
          <a:xfrm>
            <a:off x="4180115" y="698664"/>
            <a:ext cx="4841522" cy="4761021"/>
          </a:xfrm>
          <a:prstGeom prst="rect">
            <a:avLst/>
          </a:prstGeom>
        </p:spPr>
      </p:pic>
      <p:pic>
        <p:nvPicPr>
          <p:cNvPr id="1026" name="Picture 2" descr="http://www.paperstone.co.uk/images/categories/no_smoking_sign.jpg"/>
          <p:cNvPicPr>
            <a:picLocks noChangeAspect="1" noChangeArrowheads="1"/>
          </p:cNvPicPr>
          <p:nvPr/>
        </p:nvPicPr>
        <p:blipFill>
          <a:blip r:embed="rId4" cstate="print"/>
          <a:srcRect/>
          <a:stretch>
            <a:fillRect/>
          </a:stretch>
        </p:blipFill>
        <p:spPr bwMode="auto">
          <a:xfrm>
            <a:off x="5759531" y="1008207"/>
            <a:ext cx="1771113" cy="1771113"/>
          </a:xfrm>
          <a:prstGeom prst="rect">
            <a:avLst/>
          </a:prstGeom>
          <a:noFill/>
        </p:spPr>
      </p:pic>
      <p:sp>
        <p:nvSpPr>
          <p:cNvPr id="22" name="TextBox 21"/>
          <p:cNvSpPr txBox="1"/>
          <p:nvPr/>
        </p:nvSpPr>
        <p:spPr>
          <a:xfrm>
            <a:off x="7861465" y="1442129"/>
            <a:ext cx="593767" cy="313350"/>
          </a:xfrm>
          <a:prstGeom prst="rect">
            <a:avLst/>
          </a:prstGeom>
          <a:noFill/>
        </p:spPr>
        <p:txBody>
          <a:bodyPr wrap="square" tIns="18000" bIns="18000" rtlCol="0" anchor="ctr">
            <a:spAutoFit/>
          </a:bodyPr>
          <a:lstStyle/>
          <a:p>
            <a:r>
              <a:rPr lang="nb-NO" b="1" dirty="0" smtClean="0">
                <a:solidFill>
                  <a:srgbClr val="FF0000"/>
                </a:solidFill>
              </a:rPr>
              <a:t>Red</a:t>
            </a:r>
            <a:endParaRPr lang="en-GB" b="1" dirty="0">
              <a:solidFill>
                <a:srgbClr val="FF0000"/>
              </a:solidFill>
            </a:endParaRPr>
          </a:p>
        </p:txBody>
      </p:sp>
      <p:sp>
        <p:nvSpPr>
          <p:cNvPr id="14" name="TextBox 13"/>
          <p:cNvSpPr txBox="1"/>
          <p:nvPr/>
        </p:nvSpPr>
        <p:spPr>
          <a:xfrm>
            <a:off x="4370118" y="1465879"/>
            <a:ext cx="1318161" cy="313350"/>
          </a:xfrm>
          <a:prstGeom prst="rect">
            <a:avLst/>
          </a:prstGeom>
          <a:noFill/>
        </p:spPr>
        <p:txBody>
          <a:bodyPr wrap="square" tIns="18000" bIns="18000" rtlCol="0" anchor="ctr">
            <a:spAutoFit/>
          </a:bodyPr>
          <a:lstStyle/>
          <a:p>
            <a:r>
              <a:rPr lang="nb-NO" b="1" dirty="0" smtClean="0">
                <a:solidFill>
                  <a:srgbClr val="FF0000"/>
                </a:solidFill>
              </a:rPr>
              <a:t>Prohibition</a:t>
            </a:r>
            <a:endParaRPr lang="en-GB" b="1" dirty="0">
              <a:solidFill>
                <a:srgbClr val="FF0000"/>
              </a:solidFill>
            </a:endParaRPr>
          </a:p>
        </p:txBody>
      </p:sp>
      <p:sp>
        <p:nvSpPr>
          <p:cNvPr id="15" name="TextBox 14"/>
          <p:cNvSpPr txBox="1"/>
          <p:nvPr/>
        </p:nvSpPr>
        <p:spPr>
          <a:xfrm>
            <a:off x="7861465" y="2119023"/>
            <a:ext cx="950026" cy="313350"/>
          </a:xfrm>
          <a:prstGeom prst="rect">
            <a:avLst/>
          </a:prstGeom>
          <a:noFill/>
        </p:spPr>
        <p:txBody>
          <a:bodyPr wrap="square" tIns="18000" bIns="18000" rtlCol="0" anchor="ctr">
            <a:spAutoFit/>
          </a:bodyPr>
          <a:lstStyle/>
          <a:p>
            <a:r>
              <a:rPr lang="nb-NO" b="1" dirty="0" smtClean="0">
                <a:solidFill>
                  <a:srgbClr val="FF0000"/>
                </a:solidFill>
              </a:rPr>
              <a:t>White</a:t>
            </a:r>
            <a:endParaRPr lang="en-GB" b="1" dirty="0">
              <a:solidFill>
                <a:srgbClr val="FF0000"/>
              </a:solidFill>
            </a:endParaRPr>
          </a:p>
        </p:txBody>
      </p:sp>
      <p:sp>
        <p:nvSpPr>
          <p:cNvPr id="16" name="TextBox 15"/>
          <p:cNvSpPr txBox="1"/>
          <p:nvPr/>
        </p:nvSpPr>
        <p:spPr>
          <a:xfrm>
            <a:off x="4453246" y="3603438"/>
            <a:ext cx="1068779" cy="313350"/>
          </a:xfrm>
          <a:prstGeom prst="rect">
            <a:avLst/>
          </a:prstGeom>
          <a:noFill/>
        </p:spPr>
        <p:txBody>
          <a:bodyPr wrap="square" tIns="18000" bIns="18000" rtlCol="0" anchor="ctr">
            <a:spAutoFit/>
          </a:bodyPr>
          <a:lstStyle/>
          <a:p>
            <a:r>
              <a:rPr lang="nb-NO" b="1" dirty="0" smtClean="0">
                <a:solidFill>
                  <a:srgbClr val="FF0000"/>
                </a:solidFill>
              </a:rPr>
              <a:t>Warning</a:t>
            </a:r>
            <a:endParaRPr lang="en-GB" b="1" dirty="0">
              <a:solidFill>
                <a:srgbClr val="FF0000"/>
              </a:solidFill>
            </a:endParaRPr>
          </a:p>
        </p:txBody>
      </p:sp>
      <p:sp>
        <p:nvSpPr>
          <p:cNvPr id="23" name="TextBox 22"/>
          <p:cNvSpPr txBox="1"/>
          <p:nvPr/>
        </p:nvSpPr>
        <p:spPr>
          <a:xfrm>
            <a:off x="7790212" y="3603438"/>
            <a:ext cx="1068779" cy="313350"/>
          </a:xfrm>
          <a:prstGeom prst="rect">
            <a:avLst/>
          </a:prstGeom>
          <a:noFill/>
        </p:spPr>
        <p:txBody>
          <a:bodyPr wrap="square" tIns="18000" bIns="18000" rtlCol="0" anchor="ctr">
            <a:spAutoFit/>
          </a:bodyPr>
          <a:lstStyle/>
          <a:p>
            <a:r>
              <a:rPr lang="nb-NO" b="1" dirty="0" smtClean="0">
                <a:solidFill>
                  <a:srgbClr val="FF0000"/>
                </a:solidFill>
              </a:rPr>
              <a:t>Black</a:t>
            </a:r>
            <a:endParaRPr lang="en-GB" b="1" dirty="0">
              <a:solidFill>
                <a:srgbClr val="FF0000"/>
              </a:solidFill>
            </a:endParaRPr>
          </a:p>
        </p:txBody>
      </p:sp>
      <p:sp>
        <p:nvSpPr>
          <p:cNvPr id="24" name="TextBox 23"/>
          <p:cNvSpPr txBox="1"/>
          <p:nvPr/>
        </p:nvSpPr>
        <p:spPr>
          <a:xfrm>
            <a:off x="7742710" y="4292207"/>
            <a:ext cx="1068779" cy="313350"/>
          </a:xfrm>
          <a:prstGeom prst="rect">
            <a:avLst/>
          </a:prstGeom>
          <a:noFill/>
        </p:spPr>
        <p:txBody>
          <a:bodyPr wrap="square" tIns="18000" bIns="18000" rtlCol="0" anchor="ctr">
            <a:spAutoFit/>
          </a:bodyPr>
          <a:lstStyle/>
          <a:p>
            <a:r>
              <a:rPr lang="nb-NO" b="1" dirty="0" smtClean="0">
                <a:solidFill>
                  <a:srgbClr val="FF0000"/>
                </a:solidFill>
              </a:rPr>
              <a:t>Yellow</a:t>
            </a:r>
            <a:endParaRPr lang="en-GB" b="1" dirty="0">
              <a:solidFill>
                <a:srgbClr val="FF0000"/>
              </a:solidFill>
            </a:endParaRPr>
          </a:p>
        </p:txBody>
      </p:sp>
      <p:pic>
        <p:nvPicPr>
          <p:cNvPr id="1028" name="Picture 4" descr="http://www.hse.gov.uk/workplacetransport/images/warning-electricity-2.gif"/>
          <p:cNvPicPr>
            <a:picLocks noChangeAspect="1" noChangeArrowheads="1"/>
          </p:cNvPicPr>
          <p:nvPr/>
        </p:nvPicPr>
        <p:blipFill>
          <a:blip r:embed="rId5" cstate="print"/>
          <a:srcRect/>
          <a:stretch>
            <a:fillRect/>
          </a:stretch>
        </p:blipFill>
        <p:spPr bwMode="auto">
          <a:xfrm>
            <a:off x="5783283" y="3538845"/>
            <a:ext cx="1816925" cy="1625670"/>
          </a:xfrm>
          <a:prstGeom prst="rect">
            <a:avLst/>
          </a:prstGeom>
          <a:noFill/>
        </p:spPr>
      </p:pic>
      <p:sp>
        <p:nvSpPr>
          <p:cNvPr id="17" name="TextBox 16">
            <a:hlinkClick r:id="rId6" action="ppaction://hlinksldjump"/>
          </p:cNvPr>
          <p:cNvSpPr txBox="1"/>
          <p:nvPr/>
        </p:nvSpPr>
        <p:spPr>
          <a:xfrm>
            <a:off x="7970293" y="0"/>
            <a:ext cx="1173712" cy="369332"/>
          </a:xfrm>
          <a:prstGeom prst="rect">
            <a:avLst/>
          </a:prstGeom>
          <a:solidFill>
            <a:schemeClr val="bg1">
              <a:lumMod val="50000"/>
            </a:schemeClr>
          </a:solidFill>
        </p:spPr>
        <p:txBody>
          <a:bodyPr wrap="square" rtlCol="0">
            <a:spAutoFit/>
          </a:bodyPr>
          <a:lstStyle/>
          <a:p>
            <a:r>
              <a:rPr lang="en-GB" dirty="0" smtClean="0">
                <a:solidFill>
                  <a:schemeClr val="bg1">
                    <a:lumMod val="95000"/>
                  </a:schemeClr>
                </a:solidFill>
              </a:rPr>
              <a:t>Index</a:t>
            </a:r>
            <a:endParaRPr lang="en-GB" dirty="0">
              <a:solidFill>
                <a:schemeClr val="bg1">
                  <a:lumMod val="95000"/>
                </a:schemeClr>
              </a:solidFill>
            </a:endParaRPr>
          </a:p>
        </p:txBody>
      </p:sp>
    </p:spTree>
    <p:extLst>
      <p:ext uri="{BB962C8B-B14F-4D97-AF65-F5344CB8AC3E}">
        <p14:creationId xmlns:p14="http://schemas.microsoft.com/office/powerpoint/2010/main" val="2457542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left)">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1026"/>
                                        </p:tgtEl>
                                        <p:attrNameLst>
                                          <p:attrName>style.visibility</p:attrName>
                                        </p:attrNameLst>
                                      </p:cBhvr>
                                      <p:to>
                                        <p:strVal val="visible"/>
                                      </p:to>
                                    </p:set>
                                    <p:animEffect transition="in" filter="fade">
                                      <p:cBhvr>
                                        <p:cTn id="21" dur="1000"/>
                                        <p:tgtEl>
                                          <p:spTgt spid="102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ipe(left)">
                                      <p:cBhvr>
                                        <p:cTn id="31" dur="500"/>
                                        <p:tgtEl>
                                          <p:spTgt spid="2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wipe(left)">
                                      <p:cBhvr>
                                        <p:cTn id="36" dur="500"/>
                                        <p:tgtEl>
                                          <p:spTgt spid="24"/>
                                        </p:tgtEl>
                                      </p:cBhvr>
                                    </p:animEffect>
                                  </p:childTnLst>
                                </p:cTn>
                              </p:par>
                            </p:childTnLst>
                          </p:cTn>
                        </p:par>
                        <p:par>
                          <p:cTn id="37" fill="hold">
                            <p:stCondLst>
                              <p:cond delay="500"/>
                            </p:stCondLst>
                            <p:childTnLst>
                              <p:par>
                                <p:cTn id="38" presetID="10" presetClass="entr" presetSubtype="0" fill="hold" nodeType="afterEffect">
                                  <p:stCondLst>
                                    <p:cond delay="0"/>
                                  </p:stCondLst>
                                  <p:childTnLst>
                                    <p:set>
                                      <p:cBhvr>
                                        <p:cTn id="39" dur="1" fill="hold">
                                          <p:stCondLst>
                                            <p:cond delay="0"/>
                                          </p:stCondLst>
                                        </p:cTn>
                                        <p:tgtEl>
                                          <p:spTgt spid="1028"/>
                                        </p:tgtEl>
                                        <p:attrNameLst>
                                          <p:attrName>style.visibility</p:attrName>
                                        </p:attrNameLst>
                                      </p:cBhvr>
                                      <p:to>
                                        <p:strVal val="visible"/>
                                      </p:to>
                                    </p:set>
                                    <p:animEffect transition="in" filter="fade">
                                      <p:cBhvr>
                                        <p:cTn id="40" dur="10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14" grpId="0"/>
      <p:bldP spid="15" grpId="0"/>
      <p:bldP spid="16" grpId="0"/>
      <p:bldP spid="23" grpId="0"/>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404664"/>
            <a:ext cx="467544" cy="369332"/>
          </a:xfrm>
          <a:prstGeom prst="rect">
            <a:avLst/>
          </a:prstGeom>
          <a:noFill/>
        </p:spPr>
        <p:txBody>
          <a:bodyPr wrap="square" rtlCol="0">
            <a:spAutoFit/>
          </a:bodyPr>
          <a:lstStyle/>
          <a:p>
            <a:r>
              <a:rPr lang="en-GB" b="1" dirty="0" smtClean="0"/>
              <a:t>3.</a:t>
            </a:r>
            <a:endParaRPr lang="en-GB" b="1" dirty="0"/>
          </a:p>
        </p:txBody>
      </p:sp>
      <p:sp>
        <p:nvSpPr>
          <p:cNvPr id="5" name="TextBox 4"/>
          <p:cNvSpPr txBox="1"/>
          <p:nvPr/>
        </p:nvSpPr>
        <p:spPr>
          <a:xfrm>
            <a:off x="0" y="0"/>
            <a:ext cx="9144000" cy="369332"/>
          </a:xfrm>
          <a:prstGeom prst="rect">
            <a:avLst/>
          </a:prstGeom>
          <a:solidFill>
            <a:schemeClr val="tx1"/>
          </a:solidFill>
        </p:spPr>
        <p:txBody>
          <a:bodyPr wrap="square" rtlCol="0">
            <a:spAutoFit/>
          </a:bodyPr>
          <a:lstStyle/>
          <a:p>
            <a:r>
              <a:rPr lang="en-GB" dirty="0" smtClean="0">
                <a:solidFill>
                  <a:schemeClr val="bg1"/>
                </a:solidFill>
              </a:rPr>
              <a:t>SG graphic communication – General KI – 2005  </a:t>
            </a:r>
            <a:r>
              <a:rPr lang="en-GB" b="1" dirty="0" smtClean="0">
                <a:solidFill>
                  <a:schemeClr val="bg1"/>
                </a:solidFill>
              </a:rPr>
              <a:t>Q3</a:t>
            </a:r>
            <a:endParaRPr lang="en-GB" b="1" dirty="0">
              <a:solidFill>
                <a:schemeClr val="bg1"/>
              </a:solidFill>
            </a:endParaRPr>
          </a:p>
        </p:txBody>
      </p:sp>
      <p:pic>
        <p:nvPicPr>
          <p:cNvPr id="17" name="Picture 16" descr="KI 2005 Graph SG G_Page_3.jpg"/>
          <p:cNvPicPr>
            <a:picLocks noChangeAspect="1"/>
          </p:cNvPicPr>
          <p:nvPr/>
        </p:nvPicPr>
        <p:blipFill>
          <a:blip r:embed="rId2" cstate="print"/>
          <a:srcRect l="5455" t="6319" r="57273" b="12657"/>
          <a:stretch>
            <a:fillRect/>
          </a:stretch>
        </p:blipFill>
        <p:spPr>
          <a:xfrm>
            <a:off x="320634" y="522515"/>
            <a:ext cx="3954484" cy="6076402"/>
          </a:xfrm>
          <a:prstGeom prst="rect">
            <a:avLst/>
          </a:prstGeom>
        </p:spPr>
      </p:pic>
      <p:pic>
        <p:nvPicPr>
          <p:cNvPr id="44034" name="Picture 2" descr="http://4.bp.blogspot.com/-GDkwtQf2Znk/TcMMGbUF-rI/AAAAAAAAA3s/BqincrREClk/s1600/artist_palette%255B1%255D.jpg"/>
          <p:cNvPicPr>
            <a:picLocks noChangeAspect="1" noChangeArrowheads="1"/>
          </p:cNvPicPr>
          <p:nvPr/>
        </p:nvPicPr>
        <p:blipFill>
          <a:blip r:embed="rId3" cstate="print"/>
          <a:srcRect/>
          <a:stretch>
            <a:fillRect/>
          </a:stretch>
        </p:blipFill>
        <p:spPr bwMode="auto">
          <a:xfrm>
            <a:off x="6544692" y="914400"/>
            <a:ext cx="2331081" cy="2505694"/>
          </a:xfrm>
          <a:prstGeom prst="rect">
            <a:avLst/>
          </a:prstGeom>
          <a:noFill/>
        </p:spPr>
      </p:pic>
      <p:sp>
        <p:nvSpPr>
          <p:cNvPr id="18" name="TextBox 17"/>
          <p:cNvSpPr txBox="1"/>
          <p:nvPr/>
        </p:nvSpPr>
        <p:spPr>
          <a:xfrm>
            <a:off x="1365661" y="1133371"/>
            <a:ext cx="2470069" cy="313350"/>
          </a:xfrm>
          <a:prstGeom prst="rect">
            <a:avLst/>
          </a:prstGeom>
          <a:noFill/>
        </p:spPr>
        <p:txBody>
          <a:bodyPr wrap="square" tIns="18000" bIns="18000" rtlCol="0" anchor="ctr">
            <a:spAutoFit/>
          </a:bodyPr>
          <a:lstStyle/>
          <a:p>
            <a:r>
              <a:rPr lang="nb-NO" b="1" dirty="0" smtClean="0">
                <a:solidFill>
                  <a:srgbClr val="FF0000"/>
                </a:solidFill>
              </a:rPr>
              <a:t>Green or brown</a:t>
            </a:r>
            <a:endParaRPr lang="en-GB" b="1" dirty="0">
              <a:solidFill>
                <a:srgbClr val="FF0000"/>
              </a:solidFill>
            </a:endParaRPr>
          </a:p>
        </p:txBody>
      </p:sp>
      <p:sp>
        <p:nvSpPr>
          <p:cNvPr id="19" name="TextBox 18"/>
          <p:cNvSpPr txBox="1"/>
          <p:nvPr/>
        </p:nvSpPr>
        <p:spPr>
          <a:xfrm>
            <a:off x="1365660" y="1644010"/>
            <a:ext cx="4476999" cy="313350"/>
          </a:xfrm>
          <a:prstGeom prst="rect">
            <a:avLst/>
          </a:prstGeom>
          <a:noFill/>
        </p:spPr>
        <p:txBody>
          <a:bodyPr wrap="square" tIns="18000" bIns="18000" rtlCol="0" anchor="ctr">
            <a:spAutoFit/>
          </a:bodyPr>
          <a:lstStyle/>
          <a:p>
            <a:r>
              <a:rPr lang="nb-NO" b="1" dirty="0" smtClean="0">
                <a:solidFill>
                  <a:srgbClr val="FF0000"/>
                </a:solidFill>
              </a:rPr>
              <a:t>Blue or any cool colour, </a:t>
            </a:r>
            <a:r>
              <a:rPr lang="en-GB" b="1" dirty="0" smtClean="0">
                <a:solidFill>
                  <a:srgbClr val="FF0000"/>
                </a:solidFill>
              </a:rPr>
              <a:t>violet/green/white</a:t>
            </a:r>
            <a:endParaRPr lang="en-GB" b="1" dirty="0">
              <a:solidFill>
                <a:srgbClr val="FF0000"/>
              </a:solidFill>
            </a:endParaRPr>
          </a:p>
        </p:txBody>
      </p:sp>
      <p:sp>
        <p:nvSpPr>
          <p:cNvPr id="20" name="TextBox 19"/>
          <p:cNvSpPr txBox="1"/>
          <p:nvPr/>
        </p:nvSpPr>
        <p:spPr>
          <a:xfrm>
            <a:off x="1365660" y="2142773"/>
            <a:ext cx="4476999" cy="313350"/>
          </a:xfrm>
          <a:prstGeom prst="rect">
            <a:avLst/>
          </a:prstGeom>
          <a:noFill/>
        </p:spPr>
        <p:txBody>
          <a:bodyPr wrap="square" tIns="18000" bIns="18000" rtlCol="0" anchor="ctr">
            <a:spAutoFit/>
          </a:bodyPr>
          <a:lstStyle/>
          <a:p>
            <a:r>
              <a:rPr lang="en-GB" b="1" dirty="0" smtClean="0">
                <a:solidFill>
                  <a:srgbClr val="FF0000"/>
                </a:solidFill>
              </a:rPr>
              <a:t>Red</a:t>
            </a:r>
            <a:endParaRPr lang="en-GB" b="1" dirty="0">
              <a:solidFill>
                <a:srgbClr val="FF0000"/>
              </a:solidFill>
            </a:endParaRPr>
          </a:p>
        </p:txBody>
      </p:sp>
      <p:sp>
        <p:nvSpPr>
          <p:cNvPr id="21" name="TextBox 20"/>
          <p:cNvSpPr txBox="1"/>
          <p:nvPr/>
        </p:nvSpPr>
        <p:spPr>
          <a:xfrm>
            <a:off x="1282533" y="2629661"/>
            <a:ext cx="5035140" cy="313350"/>
          </a:xfrm>
          <a:prstGeom prst="rect">
            <a:avLst/>
          </a:prstGeom>
          <a:noFill/>
        </p:spPr>
        <p:txBody>
          <a:bodyPr wrap="square" tIns="18000" bIns="18000" rtlCol="0" anchor="ctr">
            <a:spAutoFit/>
          </a:bodyPr>
          <a:lstStyle/>
          <a:p>
            <a:r>
              <a:rPr lang="en-GB" b="1" dirty="0" smtClean="0">
                <a:solidFill>
                  <a:srgbClr val="FF0000"/>
                </a:solidFill>
              </a:rPr>
              <a:t>Yellow/Yellow-Orange/Orange/Red-Orange/Red</a:t>
            </a:r>
            <a:endParaRPr lang="en-GB" b="1" dirty="0">
              <a:solidFill>
                <a:srgbClr val="FF0000"/>
              </a:solidFill>
            </a:endParaRPr>
          </a:p>
        </p:txBody>
      </p:sp>
      <p:sp>
        <p:nvSpPr>
          <p:cNvPr id="25" name="TextBox 24"/>
          <p:cNvSpPr txBox="1"/>
          <p:nvPr/>
        </p:nvSpPr>
        <p:spPr>
          <a:xfrm>
            <a:off x="1282533" y="3116550"/>
            <a:ext cx="5035140" cy="313350"/>
          </a:xfrm>
          <a:prstGeom prst="rect">
            <a:avLst/>
          </a:prstGeom>
          <a:noFill/>
        </p:spPr>
        <p:txBody>
          <a:bodyPr wrap="square" tIns="18000" bIns="18000" rtlCol="0" anchor="ctr">
            <a:spAutoFit/>
          </a:bodyPr>
          <a:lstStyle/>
          <a:p>
            <a:r>
              <a:rPr lang="en-GB" b="1" dirty="0" smtClean="0">
                <a:solidFill>
                  <a:srgbClr val="FF0000"/>
                </a:solidFill>
              </a:rPr>
              <a:t>Green/Blue-Green/Blue-Violet/Violet</a:t>
            </a:r>
            <a:endParaRPr lang="en-GB" b="1" dirty="0">
              <a:solidFill>
                <a:srgbClr val="FF0000"/>
              </a:solidFill>
            </a:endParaRPr>
          </a:p>
        </p:txBody>
      </p:sp>
      <p:sp>
        <p:nvSpPr>
          <p:cNvPr id="26" name="TextBox 25"/>
          <p:cNvSpPr txBox="1"/>
          <p:nvPr/>
        </p:nvSpPr>
        <p:spPr>
          <a:xfrm>
            <a:off x="973772" y="3738072"/>
            <a:ext cx="5807037" cy="590349"/>
          </a:xfrm>
          <a:prstGeom prst="rect">
            <a:avLst/>
          </a:prstGeom>
          <a:noFill/>
        </p:spPr>
        <p:txBody>
          <a:bodyPr wrap="square" tIns="18000" bIns="18000" rtlCol="0" anchor="ctr">
            <a:spAutoFit/>
          </a:bodyPr>
          <a:lstStyle/>
          <a:p>
            <a:r>
              <a:rPr lang="en-GB" b="1" dirty="0" smtClean="0">
                <a:solidFill>
                  <a:srgbClr val="FF0000"/>
                </a:solidFill>
              </a:rPr>
              <a:t>Makes the subject of the presentation more prominent/or to stand out/objects look bigger/gives depth.</a:t>
            </a:r>
            <a:endParaRPr lang="en-GB" b="1" dirty="0">
              <a:solidFill>
                <a:srgbClr val="FF0000"/>
              </a:solidFill>
            </a:endParaRPr>
          </a:p>
        </p:txBody>
      </p:sp>
      <p:sp>
        <p:nvSpPr>
          <p:cNvPr id="27" name="TextBox 26"/>
          <p:cNvSpPr txBox="1"/>
          <p:nvPr/>
        </p:nvSpPr>
        <p:spPr>
          <a:xfrm>
            <a:off x="973772" y="4529717"/>
            <a:ext cx="5807037" cy="313350"/>
          </a:xfrm>
          <a:prstGeom prst="rect">
            <a:avLst/>
          </a:prstGeom>
          <a:noFill/>
        </p:spPr>
        <p:txBody>
          <a:bodyPr wrap="square" tIns="18000" bIns="18000" rtlCol="0" anchor="ctr">
            <a:spAutoFit/>
          </a:bodyPr>
          <a:lstStyle/>
          <a:p>
            <a:r>
              <a:rPr lang="en-GB" b="1" dirty="0" smtClean="0">
                <a:solidFill>
                  <a:srgbClr val="FF0000"/>
                </a:solidFill>
              </a:rPr>
              <a:t>Black</a:t>
            </a:r>
            <a:endParaRPr lang="en-GB" b="1" dirty="0">
              <a:solidFill>
                <a:srgbClr val="FF0000"/>
              </a:solidFill>
            </a:endParaRPr>
          </a:p>
        </p:txBody>
      </p:sp>
      <p:sp>
        <p:nvSpPr>
          <p:cNvPr id="28" name="TextBox 27"/>
          <p:cNvSpPr txBox="1"/>
          <p:nvPr/>
        </p:nvSpPr>
        <p:spPr>
          <a:xfrm>
            <a:off x="973772" y="5052231"/>
            <a:ext cx="5807037" cy="313350"/>
          </a:xfrm>
          <a:prstGeom prst="rect">
            <a:avLst/>
          </a:prstGeom>
          <a:noFill/>
        </p:spPr>
        <p:txBody>
          <a:bodyPr wrap="square" tIns="18000" bIns="18000" rtlCol="0" anchor="ctr">
            <a:spAutoFit/>
          </a:bodyPr>
          <a:lstStyle/>
          <a:p>
            <a:r>
              <a:rPr lang="en-GB" b="1" dirty="0" smtClean="0">
                <a:solidFill>
                  <a:srgbClr val="FF0000"/>
                </a:solidFill>
              </a:rPr>
              <a:t>White</a:t>
            </a:r>
            <a:endParaRPr lang="en-GB" b="1" dirty="0">
              <a:solidFill>
                <a:srgbClr val="FF0000"/>
              </a:solidFill>
            </a:endParaRPr>
          </a:p>
        </p:txBody>
      </p:sp>
      <p:sp>
        <p:nvSpPr>
          <p:cNvPr id="29" name="TextBox 28"/>
          <p:cNvSpPr txBox="1"/>
          <p:nvPr/>
        </p:nvSpPr>
        <p:spPr>
          <a:xfrm>
            <a:off x="973772" y="5669748"/>
            <a:ext cx="5807037" cy="313350"/>
          </a:xfrm>
          <a:prstGeom prst="rect">
            <a:avLst/>
          </a:prstGeom>
          <a:noFill/>
        </p:spPr>
        <p:txBody>
          <a:bodyPr wrap="square" tIns="18000" bIns="18000" rtlCol="0" anchor="ctr">
            <a:spAutoFit/>
          </a:bodyPr>
          <a:lstStyle/>
          <a:p>
            <a:r>
              <a:rPr lang="en-GB" b="1" dirty="0" smtClean="0">
                <a:solidFill>
                  <a:srgbClr val="FF0000"/>
                </a:solidFill>
              </a:rPr>
              <a:t>Secondary colour</a:t>
            </a:r>
            <a:endParaRPr lang="en-GB" b="1" dirty="0">
              <a:solidFill>
                <a:srgbClr val="FF0000"/>
              </a:solidFill>
            </a:endParaRPr>
          </a:p>
        </p:txBody>
      </p:sp>
      <p:sp>
        <p:nvSpPr>
          <p:cNvPr id="30" name="TextBox 29"/>
          <p:cNvSpPr txBox="1"/>
          <p:nvPr/>
        </p:nvSpPr>
        <p:spPr>
          <a:xfrm>
            <a:off x="973772" y="6227888"/>
            <a:ext cx="5807037" cy="313350"/>
          </a:xfrm>
          <a:prstGeom prst="rect">
            <a:avLst/>
          </a:prstGeom>
          <a:noFill/>
        </p:spPr>
        <p:txBody>
          <a:bodyPr wrap="square" tIns="18000" bIns="18000" rtlCol="0" anchor="ctr">
            <a:spAutoFit/>
          </a:bodyPr>
          <a:lstStyle/>
          <a:p>
            <a:r>
              <a:rPr lang="en-GB" b="1" dirty="0" smtClean="0">
                <a:solidFill>
                  <a:srgbClr val="FF0000"/>
                </a:solidFill>
              </a:rPr>
              <a:t>Red-Orange 	Red-Violet</a:t>
            </a:r>
            <a:endParaRPr lang="en-GB" b="1" dirty="0">
              <a:solidFill>
                <a:srgbClr val="FF0000"/>
              </a:solidFill>
            </a:endParaRPr>
          </a:p>
        </p:txBody>
      </p:sp>
      <p:pic>
        <p:nvPicPr>
          <p:cNvPr id="44035" name="Picture 3"/>
          <p:cNvPicPr preferRelativeResize="0">
            <a:picLocks noChangeArrowheads="1"/>
          </p:cNvPicPr>
          <p:nvPr/>
        </p:nvPicPr>
        <p:blipFill>
          <a:blip r:embed="rId4" cstate="print"/>
          <a:srcRect/>
          <a:stretch>
            <a:fillRect/>
          </a:stretch>
        </p:blipFill>
        <p:spPr bwMode="auto">
          <a:xfrm>
            <a:off x="5925787" y="3711926"/>
            <a:ext cx="2956956" cy="2946611"/>
          </a:xfrm>
          <a:prstGeom prst="rect">
            <a:avLst/>
          </a:prstGeom>
          <a:noFill/>
          <a:ln w="0" algn="in">
            <a:noFill/>
            <a:miter lim="800000"/>
            <a:headEnd/>
            <a:tailEnd/>
          </a:ln>
          <a:effectLst/>
        </p:spPr>
      </p:pic>
      <p:sp>
        <p:nvSpPr>
          <p:cNvPr id="22" name="TextBox 21">
            <a:hlinkClick r:id="rId5" action="ppaction://hlinksldjump"/>
          </p:cNvPr>
          <p:cNvSpPr txBox="1"/>
          <p:nvPr/>
        </p:nvSpPr>
        <p:spPr>
          <a:xfrm>
            <a:off x="7970293" y="0"/>
            <a:ext cx="1173712" cy="369332"/>
          </a:xfrm>
          <a:prstGeom prst="rect">
            <a:avLst/>
          </a:prstGeom>
          <a:solidFill>
            <a:schemeClr val="bg1">
              <a:lumMod val="50000"/>
            </a:schemeClr>
          </a:solidFill>
        </p:spPr>
        <p:txBody>
          <a:bodyPr wrap="square" rtlCol="0">
            <a:spAutoFit/>
          </a:bodyPr>
          <a:lstStyle/>
          <a:p>
            <a:r>
              <a:rPr lang="en-GB" dirty="0" smtClean="0">
                <a:solidFill>
                  <a:schemeClr val="bg1">
                    <a:lumMod val="95000"/>
                  </a:schemeClr>
                </a:solidFill>
              </a:rPr>
              <a:t>Index</a:t>
            </a:r>
            <a:endParaRPr lang="en-GB" dirty="0">
              <a:solidFill>
                <a:schemeClr val="bg1">
                  <a:lumMod val="95000"/>
                </a:schemeClr>
              </a:solidFill>
            </a:endParaRPr>
          </a:p>
        </p:txBody>
      </p:sp>
    </p:spTree>
    <p:extLst>
      <p:ext uri="{BB962C8B-B14F-4D97-AF65-F5344CB8AC3E}">
        <p14:creationId xmlns:p14="http://schemas.microsoft.com/office/powerpoint/2010/main" val="964343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035"/>
                                        </p:tgtEl>
                                        <p:attrNameLst>
                                          <p:attrName>style.visibility</p:attrName>
                                        </p:attrNameLst>
                                      </p:cBhvr>
                                      <p:to>
                                        <p:strVal val="visible"/>
                                      </p:to>
                                    </p:set>
                                    <p:animEffect transition="in" filter="fade">
                                      <p:cBhvr>
                                        <p:cTn id="7" dur="2000"/>
                                        <p:tgtEl>
                                          <p:spTgt spid="4403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left)">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left)">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left)">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wipe(left)">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left)">
                                      <p:cBhvr>
                                        <p:cTn id="37" dur="500"/>
                                        <p:tgtEl>
                                          <p:spTgt spid="2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wipe(left)">
                                      <p:cBhvr>
                                        <p:cTn id="42" dur="500"/>
                                        <p:tgtEl>
                                          <p:spTgt spid="2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left)">
                                      <p:cBhvr>
                                        <p:cTn id="47" dur="500"/>
                                        <p:tgtEl>
                                          <p:spTgt spid="28"/>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wipe(left)">
                                      <p:cBhvr>
                                        <p:cTn id="52" dur="500"/>
                                        <p:tgtEl>
                                          <p:spTgt spid="29"/>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wipe(left)">
                                      <p:cBhvr>
                                        <p:cTn id="5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25" grpId="0"/>
      <p:bldP spid="26" grpId="0"/>
      <p:bldP spid="27" grpId="0"/>
      <p:bldP spid="28" grpId="0"/>
      <p:bldP spid="29" grpId="0"/>
      <p:bldP spid="3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404664"/>
            <a:ext cx="467544" cy="369332"/>
          </a:xfrm>
          <a:prstGeom prst="rect">
            <a:avLst/>
          </a:prstGeom>
          <a:noFill/>
        </p:spPr>
        <p:txBody>
          <a:bodyPr wrap="square" rtlCol="0">
            <a:spAutoFit/>
          </a:bodyPr>
          <a:lstStyle/>
          <a:p>
            <a:r>
              <a:rPr lang="en-GB" b="1" dirty="0" smtClean="0"/>
              <a:t>4.</a:t>
            </a:r>
            <a:endParaRPr lang="en-GB" b="1" dirty="0"/>
          </a:p>
        </p:txBody>
      </p:sp>
      <p:sp>
        <p:nvSpPr>
          <p:cNvPr id="5" name="TextBox 4"/>
          <p:cNvSpPr txBox="1"/>
          <p:nvPr/>
        </p:nvSpPr>
        <p:spPr>
          <a:xfrm>
            <a:off x="0" y="0"/>
            <a:ext cx="9144000" cy="369332"/>
          </a:xfrm>
          <a:prstGeom prst="rect">
            <a:avLst/>
          </a:prstGeom>
          <a:solidFill>
            <a:schemeClr val="tx1"/>
          </a:solidFill>
        </p:spPr>
        <p:txBody>
          <a:bodyPr wrap="square" rtlCol="0">
            <a:spAutoFit/>
          </a:bodyPr>
          <a:lstStyle/>
          <a:p>
            <a:r>
              <a:rPr lang="en-GB" dirty="0" smtClean="0">
                <a:solidFill>
                  <a:schemeClr val="bg1"/>
                </a:solidFill>
              </a:rPr>
              <a:t>SG graphic communication – General KI – 2005  </a:t>
            </a:r>
            <a:r>
              <a:rPr lang="en-GB" b="1" dirty="0" smtClean="0">
                <a:solidFill>
                  <a:schemeClr val="bg1"/>
                </a:solidFill>
              </a:rPr>
              <a:t>Q4</a:t>
            </a:r>
            <a:endParaRPr lang="en-GB" b="1" dirty="0">
              <a:solidFill>
                <a:schemeClr val="bg1"/>
              </a:solidFill>
            </a:endParaRPr>
          </a:p>
        </p:txBody>
      </p:sp>
      <p:sp>
        <p:nvSpPr>
          <p:cNvPr id="18" name="TextBox 17"/>
          <p:cNvSpPr txBox="1"/>
          <p:nvPr/>
        </p:nvSpPr>
        <p:spPr>
          <a:xfrm>
            <a:off x="1365661" y="1133371"/>
            <a:ext cx="2470069" cy="313350"/>
          </a:xfrm>
          <a:prstGeom prst="rect">
            <a:avLst/>
          </a:prstGeom>
          <a:noFill/>
        </p:spPr>
        <p:txBody>
          <a:bodyPr wrap="square" tIns="18000" bIns="18000" rtlCol="0" anchor="ctr">
            <a:spAutoFit/>
          </a:bodyPr>
          <a:lstStyle/>
          <a:p>
            <a:r>
              <a:rPr lang="nb-NO" b="1" dirty="0" smtClean="0">
                <a:solidFill>
                  <a:srgbClr val="FF0000"/>
                </a:solidFill>
              </a:rPr>
              <a:t>Green or brown</a:t>
            </a:r>
            <a:endParaRPr lang="en-GB" b="1" dirty="0">
              <a:solidFill>
                <a:srgbClr val="FF0000"/>
              </a:solidFill>
            </a:endParaRPr>
          </a:p>
        </p:txBody>
      </p:sp>
      <p:pic>
        <p:nvPicPr>
          <p:cNvPr id="22" name="Picture 21" descr="KI 2005 Graph SG G_Page_4.jpg"/>
          <p:cNvPicPr>
            <a:picLocks noChangeAspect="1"/>
          </p:cNvPicPr>
          <p:nvPr/>
        </p:nvPicPr>
        <p:blipFill>
          <a:blip r:embed="rId2" cstate="print"/>
          <a:srcRect l="4545" t="6319" r="58182" b="44442"/>
          <a:stretch>
            <a:fillRect/>
          </a:stretch>
        </p:blipFill>
        <p:spPr>
          <a:xfrm>
            <a:off x="273132" y="486889"/>
            <a:ext cx="5811776" cy="5427023"/>
          </a:xfrm>
          <a:prstGeom prst="rect">
            <a:avLst/>
          </a:prstGeom>
        </p:spPr>
      </p:pic>
      <p:pic>
        <p:nvPicPr>
          <p:cNvPr id="23" name="Picture 22" descr="KI 2005 Graph SG G_Page_4.jpg"/>
          <p:cNvPicPr>
            <a:picLocks noChangeAspect="1"/>
          </p:cNvPicPr>
          <p:nvPr/>
        </p:nvPicPr>
        <p:blipFill>
          <a:blip r:embed="rId2" cstate="print"/>
          <a:srcRect l="53377" t="5033" r="3896" b="14311"/>
          <a:stretch>
            <a:fillRect/>
          </a:stretch>
        </p:blipFill>
        <p:spPr>
          <a:xfrm>
            <a:off x="4880758" y="522513"/>
            <a:ext cx="4156174" cy="5545777"/>
          </a:xfrm>
          <a:prstGeom prst="rect">
            <a:avLst/>
          </a:prstGeom>
        </p:spPr>
      </p:pic>
      <p:sp>
        <p:nvSpPr>
          <p:cNvPr id="24" name="Rectangle 23"/>
          <p:cNvSpPr/>
          <p:nvPr/>
        </p:nvSpPr>
        <p:spPr>
          <a:xfrm>
            <a:off x="889291" y="1226771"/>
            <a:ext cx="3672408" cy="369332"/>
          </a:xfrm>
          <a:prstGeom prst="rect">
            <a:avLst/>
          </a:prstGeom>
        </p:spPr>
        <p:txBody>
          <a:bodyPr wrap="square">
            <a:spAutoFit/>
          </a:bodyPr>
          <a:lstStyle/>
          <a:p>
            <a:r>
              <a:rPr lang="en-GB" b="1" dirty="0" smtClean="0">
                <a:solidFill>
                  <a:srgbClr val="FF0000"/>
                </a:solidFill>
              </a:rPr>
              <a:t>Site plan </a:t>
            </a:r>
            <a:r>
              <a:rPr lang="en-GB" b="1" dirty="0" smtClean="0">
                <a:solidFill>
                  <a:srgbClr val="00B0F0"/>
                </a:solidFill>
              </a:rPr>
              <a:t>(scale normally 1:200)</a:t>
            </a:r>
            <a:endParaRPr lang="en-GB" b="1" dirty="0">
              <a:solidFill>
                <a:srgbClr val="FF0000"/>
              </a:solidFill>
            </a:endParaRPr>
          </a:p>
        </p:txBody>
      </p:sp>
      <p:sp>
        <p:nvSpPr>
          <p:cNvPr id="31" name="Rectangle 30"/>
          <p:cNvSpPr/>
          <p:nvPr/>
        </p:nvSpPr>
        <p:spPr>
          <a:xfrm>
            <a:off x="889291" y="1583031"/>
            <a:ext cx="4751488" cy="369332"/>
          </a:xfrm>
          <a:prstGeom prst="rect">
            <a:avLst/>
          </a:prstGeom>
        </p:spPr>
        <p:txBody>
          <a:bodyPr wrap="square">
            <a:spAutoFit/>
          </a:bodyPr>
          <a:lstStyle/>
          <a:p>
            <a:r>
              <a:rPr lang="en-GB" b="1" dirty="0" smtClean="0">
                <a:solidFill>
                  <a:srgbClr val="FF0000"/>
                </a:solidFill>
              </a:rPr>
              <a:t>Location or block plan </a:t>
            </a:r>
            <a:r>
              <a:rPr lang="en-GB" b="1" dirty="0" smtClean="0">
                <a:solidFill>
                  <a:srgbClr val="00B0F0"/>
                </a:solidFill>
              </a:rPr>
              <a:t>(scale normally 1:1250)</a:t>
            </a:r>
            <a:endParaRPr lang="en-GB" b="1" dirty="0">
              <a:solidFill>
                <a:srgbClr val="FF0000"/>
              </a:solidFill>
            </a:endParaRPr>
          </a:p>
        </p:txBody>
      </p:sp>
      <p:sp>
        <p:nvSpPr>
          <p:cNvPr id="32" name="Rectangle 31"/>
          <p:cNvSpPr/>
          <p:nvPr/>
        </p:nvSpPr>
        <p:spPr>
          <a:xfrm>
            <a:off x="889291" y="1951166"/>
            <a:ext cx="4822740" cy="369332"/>
          </a:xfrm>
          <a:prstGeom prst="rect">
            <a:avLst/>
          </a:prstGeom>
        </p:spPr>
        <p:txBody>
          <a:bodyPr wrap="square">
            <a:spAutoFit/>
          </a:bodyPr>
          <a:lstStyle/>
          <a:p>
            <a:r>
              <a:rPr lang="en-GB" b="1" dirty="0" smtClean="0">
                <a:solidFill>
                  <a:srgbClr val="FF0000"/>
                </a:solidFill>
              </a:rPr>
              <a:t>Floor plan </a:t>
            </a:r>
            <a:r>
              <a:rPr lang="en-GB" b="1" dirty="0" smtClean="0">
                <a:solidFill>
                  <a:srgbClr val="00B0F0"/>
                </a:solidFill>
              </a:rPr>
              <a:t>(scale normally 1:50)</a:t>
            </a:r>
            <a:endParaRPr lang="en-GB" b="1" dirty="0">
              <a:solidFill>
                <a:srgbClr val="FF0000"/>
              </a:solidFill>
            </a:endParaRPr>
          </a:p>
        </p:txBody>
      </p:sp>
      <p:sp>
        <p:nvSpPr>
          <p:cNvPr id="33" name="Rectangle 32"/>
          <p:cNvSpPr/>
          <p:nvPr/>
        </p:nvSpPr>
        <p:spPr>
          <a:xfrm>
            <a:off x="889291" y="2901192"/>
            <a:ext cx="3672408" cy="369332"/>
          </a:xfrm>
          <a:prstGeom prst="rect">
            <a:avLst/>
          </a:prstGeom>
        </p:spPr>
        <p:txBody>
          <a:bodyPr wrap="square">
            <a:spAutoFit/>
          </a:bodyPr>
          <a:lstStyle/>
          <a:p>
            <a:r>
              <a:rPr lang="en-GB" b="1" dirty="0" smtClean="0">
                <a:solidFill>
                  <a:srgbClr val="FF0000"/>
                </a:solidFill>
              </a:rPr>
              <a:t>Shower tray</a:t>
            </a:r>
            <a:endParaRPr lang="en-GB" b="1" dirty="0">
              <a:solidFill>
                <a:srgbClr val="FF0000"/>
              </a:solidFill>
            </a:endParaRPr>
          </a:p>
        </p:txBody>
      </p:sp>
      <p:sp>
        <p:nvSpPr>
          <p:cNvPr id="36" name="Rectangle 35"/>
          <p:cNvSpPr/>
          <p:nvPr/>
        </p:nvSpPr>
        <p:spPr>
          <a:xfrm>
            <a:off x="889291" y="3293078"/>
            <a:ext cx="3672408" cy="369332"/>
          </a:xfrm>
          <a:prstGeom prst="rect">
            <a:avLst/>
          </a:prstGeom>
        </p:spPr>
        <p:txBody>
          <a:bodyPr wrap="square">
            <a:spAutoFit/>
          </a:bodyPr>
          <a:lstStyle/>
          <a:p>
            <a:r>
              <a:rPr lang="en-GB" b="1" dirty="0" smtClean="0">
                <a:solidFill>
                  <a:srgbClr val="FF0000"/>
                </a:solidFill>
              </a:rPr>
              <a:t>Wash basin</a:t>
            </a:r>
            <a:endParaRPr lang="en-GB" b="1" dirty="0">
              <a:solidFill>
                <a:srgbClr val="FF0000"/>
              </a:solidFill>
            </a:endParaRPr>
          </a:p>
        </p:txBody>
      </p:sp>
      <p:sp>
        <p:nvSpPr>
          <p:cNvPr id="37" name="Rectangle 36"/>
          <p:cNvSpPr/>
          <p:nvPr/>
        </p:nvSpPr>
        <p:spPr>
          <a:xfrm>
            <a:off x="889291" y="3744341"/>
            <a:ext cx="3672408" cy="369332"/>
          </a:xfrm>
          <a:prstGeom prst="rect">
            <a:avLst/>
          </a:prstGeom>
        </p:spPr>
        <p:txBody>
          <a:bodyPr wrap="square">
            <a:spAutoFit/>
          </a:bodyPr>
          <a:lstStyle/>
          <a:p>
            <a:r>
              <a:rPr lang="en-GB" b="1" dirty="0" smtClean="0">
                <a:solidFill>
                  <a:srgbClr val="FF0000"/>
                </a:solidFill>
              </a:rPr>
              <a:t>Sink with LH drainer</a:t>
            </a:r>
            <a:endParaRPr lang="en-GB" b="1" dirty="0">
              <a:solidFill>
                <a:srgbClr val="FF0000"/>
              </a:solidFill>
            </a:endParaRPr>
          </a:p>
        </p:txBody>
      </p:sp>
      <p:sp>
        <p:nvSpPr>
          <p:cNvPr id="38" name="Rectangle 37"/>
          <p:cNvSpPr/>
          <p:nvPr/>
        </p:nvSpPr>
        <p:spPr>
          <a:xfrm>
            <a:off x="889291" y="4148102"/>
            <a:ext cx="3672408" cy="369332"/>
          </a:xfrm>
          <a:prstGeom prst="rect">
            <a:avLst/>
          </a:prstGeom>
        </p:spPr>
        <p:txBody>
          <a:bodyPr wrap="square">
            <a:spAutoFit/>
          </a:bodyPr>
          <a:lstStyle/>
          <a:p>
            <a:r>
              <a:rPr lang="en-GB" b="1" dirty="0" smtClean="0">
                <a:solidFill>
                  <a:srgbClr val="FF0000"/>
                </a:solidFill>
              </a:rPr>
              <a:t>Brickwork</a:t>
            </a:r>
            <a:endParaRPr lang="en-GB" b="1" dirty="0">
              <a:solidFill>
                <a:srgbClr val="FF0000"/>
              </a:solidFill>
            </a:endParaRPr>
          </a:p>
        </p:txBody>
      </p:sp>
      <p:sp>
        <p:nvSpPr>
          <p:cNvPr id="39" name="Rectangle 38"/>
          <p:cNvSpPr/>
          <p:nvPr/>
        </p:nvSpPr>
        <p:spPr>
          <a:xfrm>
            <a:off x="889291" y="4575614"/>
            <a:ext cx="3672408" cy="369332"/>
          </a:xfrm>
          <a:prstGeom prst="rect">
            <a:avLst/>
          </a:prstGeom>
        </p:spPr>
        <p:txBody>
          <a:bodyPr wrap="square">
            <a:spAutoFit/>
          </a:bodyPr>
          <a:lstStyle/>
          <a:p>
            <a:r>
              <a:rPr lang="en-GB" b="1" dirty="0" smtClean="0">
                <a:solidFill>
                  <a:srgbClr val="FF0000"/>
                </a:solidFill>
              </a:rPr>
              <a:t>North symbol or North </a:t>
            </a:r>
            <a:r>
              <a:rPr lang="en-GB" b="1" dirty="0" err="1" smtClean="0">
                <a:solidFill>
                  <a:srgbClr val="FF0000"/>
                </a:solidFill>
              </a:rPr>
              <a:t>pont</a:t>
            </a:r>
            <a:endParaRPr lang="en-GB" b="1" dirty="0">
              <a:solidFill>
                <a:srgbClr val="FF0000"/>
              </a:solidFill>
            </a:endParaRPr>
          </a:p>
        </p:txBody>
      </p:sp>
      <p:sp>
        <p:nvSpPr>
          <p:cNvPr id="40" name="Rectangle 39"/>
          <p:cNvSpPr/>
          <p:nvPr/>
        </p:nvSpPr>
        <p:spPr>
          <a:xfrm>
            <a:off x="889291" y="4979375"/>
            <a:ext cx="3672408" cy="369332"/>
          </a:xfrm>
          <a:prstGeom prst="rect">
            <a:avLst/>
          </a:prstGeom>
        </p:spPr>
        <p:txBody>
          <a:bodyPr wrap="square">
            <a:spAutoFit/>
          </a:bodyPr>
          <a:lstStyle/>
          <a:p>
            <a:r>
              <a:rPr lang="en-GB" b="1" dirty="0" smtClean="0">
                <a:solidFill>
                  <a:srgbClr val="FF0000"/>
                </a:solidFill>
              </a:rPr>
              <a:t>Sawn wood – any type</a:t>
            </a:r>
            <a:endParaRPr lang="en-GB" b="1" dirty="0">
              <a:solidFill>
                <a:srgbClr val="FF0000"/>
              </a:solidFill>
            </a:endParaRPr>
          </a:p>
        </p:txBody>
      </p:sp>
      <p:sp>
        <p:nvSpPr>
          <p:cNvPr id="41" name="Rectangle 40"/>
          <p:cNvSpPr/>
          <p:nvPr/>
        </p:nvSpPr>
        <p:spPr>
          <a:xfrm>
            <a:off x="889291" y="5406887"/>
            <a:ext cx="3672408" cy="369332"/>
          </a:xfrm>
          <a:prstGeom prst="rect">
            <a:avLst/>
          </a:prstGeom>
        </p:spPr>
        <p:txBody>
          <a:bodyPr wrap="square">
            <a:spAutoFit/>
          </a:bodyPr>
          <a:lstStyle/>
          <a:p>
            <a:r>
              <a:rPr lang="en-GB" b="1" dirty="0" smtClean="0">
                <a:solidFill>
                  <a:srgbClr val="FF0000"/>
                </a:solidFill>
              </a:rPr>
              <a:t>Insulation</a:t>
            </a:r>
            <a:endParaRPr lang="en-GB" b="1" dirty="0">
              <a:solidFill>
                <a:srgbClr val="FF0000"/>
              </a:solidFill>
            </a:endParaRPr>
          </a:p>
        </p:txBody>
      </p:sp>
      <p:sp>
        <p:nvSpPr>
          <p:cNvPr id="17" name="TextBox 16">
            <a:hlinkClick r:id="rId3" action="ppaction://hlinksldjump"/>
          </p:cNvPr>
          <p:cNvSpPr txBox="1"/>
          <p:nvPr/>
        </p:nvSpPr>
        <p:spPr>
          <a:xfrm>
            <a:off x="7970293" y="0"/>
            <a:ext cx="1173712" cy="369332"/>
          </a:xfrm>
          <a:prstGeom prst="rect">
            <a:avLst/>
          </a:prstGeom>
          <a:solidFill>
            <a:schemeClr val="bg1">
              <a:lumMod val="50000"/>
            </a:schemeClr>
          </a:solidFill>
        </p:spPr>
        <p:txBody>
          <a:bodyPr wrap="square" rtlCol="0">
            <a:spAutoFit/>
          </a:bodyPr>
          <a:lstStyle/>
          <a:p>
            <a:r>
              <a:rPr lang="en-GB" dirty="0" smtClean="0">
                <a:solidFill>
                  <a:schemeClr val="bg1">
                    <a:lumMod val="95000"/>
                  </a:schemeClr>
                </a:solidFill>
              </a:rPr>
              <a:t>Index</a:t>
            </a:r>
            <a:endParaRPr lang="en-GB" dirty="0">
              <a:solidFill>
                <a:schemeClr val="bg1">
                  <a:lumMod val="95000"/>
                </a:schemeClr>
              </a:solidFill>
            </a:endParaRPr>
          </a:p>
        </p:txBody>
      </p:sp>
    </p:spTree>
    <p:extLst>
      <p:ext uri="{BB962C8B-B14F-4D97-AF65-F5344CB8AC3E}">
        <p14:creationId xmlns:p14="http://schemas.microsoft.com/office/powerpoint/2010/main" val="2755420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left)">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left)">
                                      <p:cBhvr>
                                        <p:cTn id="17" dur="5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left)">
                                      <p:cBhvr>
                                        <p:cTn id="27" dur="500"/>
                                        <p:tgtEl>
                                          <p:spTgt spid="3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wipe(left)">
                                      <p:cBhvr>
                                        <p:cTn id="37" dur="500"/>
                                        <p:tgtEl>
                                          <p:spTgt spid="3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wipe(left)">
                                      <p:cBhvr>
                                        <p:cTn id="42" dur="500"/>
                                        <p:tgtEl>
                                          <p:spTgt spid="3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left)">
                                      <p:cBhvr>
                                        <p:cTn id="47" dur="500"/>
                                        <p:tgtEl>
                                          <p:spTgt spid="39"/>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left)">
                                      <p:cBhvr>
                                        <p:cTn id="52" dur="500"/>
                                        <p:tgtEl>
                                          <p:spTgt spid="40"/>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41"/>
                                        </p:tgtEl>
                                        <p:attrNameLst>
                                          <p:attrName>style.visibility</p:attrName>
                                        </p:attrNameLst>
                                      </p:cBhvr>
                                      <p:to>
                                        <p:strVal val="visible"/>
                                      </p:to>
                                    </p:set>
                                    <p:animEffect transition="in" filter="wipe(left)">
                                      <p:cBhvr>
                                        <p:cTn id="5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4" grpId="0"/>
      <p:bldP spid="31" grpId="0"/>
      <p:bldP spid="32" grpId="0"/>
      <p:bldP spid="33" grpId="0"/>
      <p:bldP spid="36" grpId="0"/>
      <p:bldP spid="37" grpId="0"/>
      <p:bldP spid="38" grpId="0"/>
      <p:bldP spid="39" grpId="0"/>
      <p:bldP spid="40" grpId="0"/>
      <p:bldP spid="4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a:xfrm>
            <a:off x="723666" y="4465413"/>
            <a:ext cx="734886" cy="869522"/>
          </a:xfrm>
          <a:custGeom>
            <a:avLst/>
            <a:gdLst>
              <a:gd name="connsiteX0" fmla="*/ 246832 w 734886"/>
              <a:gd name="connsiteY0" fmla="*/ 0 h 869522"/>
              <a:gd name="connsiteX1" fmla="*/ 734886 w 734886"/>
              <a:gd name="connsiteY1" fmla="*/ 291711 h 869522"/>
              <a:gd name="connsiteX2" fmla="*/ 734886 w 734886"/>
              <a:gd name="connsiteY2" fmla="*/ 852693 h 869522"/>
              <a:gd name="connsiteX3" fmla="*/ 684398 w 734886"/>
              <a:gd name="connsiteY3" fmla="*/ 869522 h 869522"/>
              <a:gd name="connsiteX4" fmla="*/ 246832 w 734886"/>
              <a:gd name="connsiteY4" fmla="*/ 628300 h 869522"/>
              <a:gd name="connsiteX5" fmla="*/ 190734 w 734886"/>
              <a:gd name="connsiteY5" fmla="*/ 476835 h 869522"/>
              <a:gd name="connsiteX6" fmla="*/ 0 w 734886"/>
              <a:gd name="connsiteY6" fmla="*/ 375858 h 869522"/>
              <a:gd name="connsiteX7" fmla="*/ 11220 w 734886"/>
              <a:gd name="connsiteY7" fmla="*/ 319760 h 869522"/>
              <a:gd name="connsiteX8" fmla="*/ 246832 w 734886"/>
              <a:gd name="connsiteY8" fmla="*/ 0 h 869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4886" h="869522">
                <a:moveTo>
                  <a:pt x="246832" y="0"/>
                </a:moveTo>
                <a:lnTo>
                  <a:pt x="734886" y="291711"/>
                </a:lnTo>
                <a:lnTo>
                  <a:pt x="734886" y="852693"/>
                </a:lnTo>
                <a:lnTo>
                  <a:pt x="684398" y="869522"/>
                </a:lnTo>
                <a:lnTo>
                  <a:pt x="246832" y="628300"/>
                </a:lnTo>
                <a:lnTo>
                  <a:pt x="190734" y="476835"/>
                </a:lnTo>
                <a:lnTo>
                  <a:pt x="0" y="375858"/>
                </a:lnTo>
                <a:lnTo>
                  <a:pt x="11220" y="319760"/>
                </a:lnTo>
                <a:lnTo>
                  <a:pt x="246832" y="0"/>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reeform 6"/>
          <p:cNvSpPr/>
          <p:nvPr/>
        </p:nvSpPr>
        <p:spPr>
          <a:xfrm>
            <a:off x="2126120" y="3506135"/>
            <a:ext cx="729276" cy="852692"/>
          </a:xfrm>
          <a:custGeom>
            <a:avLst/>
            <a:gdLst>
              <a:gd name="connsiteX0" fmla="*/ 16830 w 729276"/>
              <a:gd name="connsiteY0" fmla="*/ 291710 h 852692"/>
              <a:gd name="connsiteX1" fmla="*/ 16830 w 729276"/>
              <a:gd name="connsiteY1" fmla="*/ 291710 h 852692"/>
              <a:gd name="connsiteX2" fmla="*/ 72928 w 729276"/>
              <a:gd name="connsiteY2" fmla="*/ 252442 h 852692"/>
              <a:gd name="connsiteX3" fmla="*/ 89757 w 729276"/>
              <a:gd name="connsiteY3" fmla="*/ 235612 h 852692"/>
              <a:gd name="connsiteX4" fmla="*/ 129026 w 729276"/>
              <a:gd name="connsiteY4" fmla="*/ 218783 h 852692"/>
              <a:gd name="connsiteX5" fmla="*/ 157075 w 729276"/>
              <a:gd name="connsiteY5" fmla="*/ 190734 h 852692"/>
              <a:gd name="connsiteX6" fmla="*/ 190734 w 729276"/>
              <a:gd name="connsiteY6" fmla="*/ 179514 h 852692"/>
              <a:gd name="connsiteX7" fmla="*/ 207563 w 729276"/>
              <a:gd name="connsiteY7" fmla="*/ 168294 h 852692"/>
              <a:gd name="connsiteX8" fmla="*/ 493664 w 729276"/>
              <a:gd name="connsiteY8" fmla="*/ 0 h 852692"/>
              <a:gd name="connsiteX9" fmla="*/ 723667 w 729276"/>
              <a:gd name="connsiteY9" fmla="*/ 140245 h 852692"/>
              <a:gd name="connsiteX10" fmla="*/ 729276 w 729276"/>
              <a:gd name="connsiteY10" fmla="*/ 375858 h 852692"/>
              <a:gd name="connsiteX11" fmla="*/ 538543 w 729276"/>
              <a:gd name="connsiteY11" fmla="*/ 482444 h 852692"/>
              <a:gd name="connsiteX12" fmla="*/ 544152 w 729276"/>
              <a:gd name="connsiteY12" fmla="*/ 589031 h 852692"/>
              <a:gd name="connsiteX13" fmla="*/ 112197 w 729276"/>
              <a:gd name="connsiteY13" fmla="*/ 852692 h 852692"/>
              <a:gd name="connsiteX14" fmla="*/ 56098 w 729276"/>
              <a:gd name="connsiteY14" fmla="*/ 847082 h 852692"/>
              <a:gd name="connsiteX15" fmla="*/ 0 w 729276"/>
              <a:gd name="connsiteY15" fmla="*/ 746105 h 852692"/>
              <a:gd name="connsiteX16" fmla="*/ 16830 w 729276"/>
              <a:gd name="connsiteY16" fmla="*/ 291710 h 852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29276" h="852692">
                <a:moveTo>
                  <a:pt x="16830" y="291710"/>
                </a:moveTo>
                <a:lnTo>
                  <a:pt x="16830" y="291710"/>
                </a:lnTo>
                <a:cubicBezTo>
                  <a:pt x="35529" y="278621"/>
                  <a:pt x="56789" y="268582"/>
                  <a:pt x="72928" y="252442"/>
                </a:cubicBezTo>
                <a:cubicBezTo>
                  <a:pt x="78538" y="246832"/>
                  <a:pt x="83301" y="240223"/>
                  <a:pt x="89757" y="235612"/>
                </a:cubicBezTo>
                <a:cubicBezTo>
                  <a:pt x="101885" y="226950"/>
                  <a:pt x="115295" y="223360"/>
                  <a:pt x="129026" y="218783"/>
                </a:cubicBezTo>
                <a:cubicBezTo>
                  <a:pt x="139262" y="203429"/>
                  <a:pt x="139360" y="198607"/>
                  <a:pt x="157075" y="190734"/>
                </a:cubicBezTo>
                <a:cubicBezTo>
                  <a:pt x="167882" y="185931"/>
                  <a:pt x="179514" y="183254"/>
                  <a:pt x="190734" y="179514"/>
                </a:cubicBezTo>
                <a:cubicBezTo>
                  <a:pt x="209337" y="173313"/>
                  <a:pt x="207563" y="179817"/>
                  <a:pt x="207563" y="168294"/>
                </a:cubicBezTo>
                <a:lnTo>
                  <a:pt x="493664" y="0"/>
                </a:lnTo>
                <a:lnTo>
                  <a:pt x="723667" y="140245"/>
                </a:lnTo>
                <a:lnTo>
                  <a:pt x="729276" y="375858"/>
                </a:lnTo>
                <a:lnTo>
                  <a:pt x="538543" y="482444"/>
                </a:lnTo>
                <a:lnTo>
                  <a:pt x="544152" y="589031"/>
                </a:lnTo>
                <a:lnTo>
                  <a:pt x="112197" y="852692"/>
                </a:lnTo>
                <a:lnTo>
                  <a:pt x="56098" y="847082"/>
                </a:lnTo>
                <a:lnTo>
                  <a:pt x="0" y="746105"/>
                </a:lnTo>
                <a:lnTo>
                  <a:pt x="16830" y="291710"/>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0" y="0"/>
            <a:ext cx="9144000" cy="369332"/>
          </a:xfrm>
          <a:prstGeom prst="rect">
            <a:avLst/>
          </a:prstGeom>
          <a:solidFill>
            <a:schemeClr val="tx1"/>
          </a:solidFill>
        </p:spPr>
        <p:txBody>
          <a:bodyPr wrap="square" rtlCol="0">
            <a:spAutoFit/>
          </a:bodyPr>
          <a:lstStyle/>
          <a:p>
            <a:r>
              <a:rPr lang="en-GB" dirty="0" smtClean="0">
                <a:solidFill>
                  <a:schemeClr val="bg1"/>
                </a:solidFill>
              </a:rPr>
              <a:t>SG graphic communication – General KI – 2006  Q</a:t>
            </a:r>
            <a:r>
              <a:rPr lang="en-GB" b="1" dirty="0" smtClean="0">
                <a:solidFill>
                  <a:schemeClr val="bg1"/>
                </a:solidFill>
              </a:rPr>
              <a:t>1</a:t>
            </a:r>
            <a:endParaRPr lang="en-GB" b="1" dirty="0">
              <a:solidFill>
                <a:schemeClr val="bg1"/>
              </a:solidFill>
            </a:endParaRPr>
          </a:p>
        </p:txBody>
      </p:sp>
      <p:sp>
        <p:nvSpPr>
          <p:cNvPr id="3" name="TextBox 2"/>
          <p:cNvSpPr txBox="1"/>
          <p:nvPr/>
        </p:nvSpPr>
        <p:spPr>
          <a:xfrm>
            <a:off x="0" y="404664"/>
            <a:ext cx="467544" cy="369332"/>
          </a:xfrm>
          <a:prstGeom prst="rect">
            <a:avLst/>
          </a:prstGeom>
          <a:noFill/>
        </p:spPr>
        <p:txBody>
          <a:bodyPr wrap="square" rtlCol="0">
            <a:spAutoFit/>
          </a:bodyPr>
          <a:lstStyle/>
          <a:p>
            <a:r>
              <a:rPr lang="en-GB" b="1" dirty="0" smtClean="0"/>
              <a:t>1.</a:t>
            </a:r>
            <a:endParaRPr lang="en-GB" b="1" dirty="0"/>
          </a:p>
        </p:txBody>
      </p:sp>
      <p:pic>
        <p:nvPicPr>
          <p:cNvPr id="4" name="Picture 3" descr="KI 2006 Graph SG G_Page_1.jpg"/>
          <p:cNvPicPr>
            <a:picLocks noChangeAspect="1"/>
          </p:cNvPicPr>
          <p:nvPr/>
        </p:nvPicPr>
        <p:blipFill>
          <a:blip r:embed="rId2" cstate="print">
            <a:clrChange>
              <a:clrFrom>
                <a:srgbClr val="FFFFFF"/>
              </a:clrFrom>
              <a:clrTo>
                <a:srgbClr val="FFFFFF">
                  <a:alpha val="0"/>
                </a:srgbClr>
              </a:clrTo>
            </a:clrChange>
          </a:blip>
          <a:srcRect l="4935" t="5584" r="53636" b="18720"/>
          <a:stretch>
            <a:fillRect/>
          </a:stretch>
        </p:blipFill>
        <p:spPr>
          <a:xfrm>
            <a:off x="451261" y="363333"/>
            <a:ext cx="4904509" cy="6334349"/>
          </a:xfrm>
          <a:prstGeom prst="rect">
            <a:avLst/>
          </a:prstGeom>
        </p:spPr>
      </p:pic>
      <p:sp>
        <p:nvSpPr>
          <p:cNvPr id="5" name="Rectangle 4"/>
          <p:cNvSpPr/>
          <p:nvPr/>
        </p:nvSpPr>
        <p:spPr>
          <a:xfrm>
            <a:off x="1696814" y="5751269"/>
            <a:ext cx="476371" cy="369332"/>
          </a:xfrm>
          <a:prstGeom prst="rect">
            <a:avLst/>
          </a:prstGeom>
        </p:spPr>
        <p:txBody>
          <a:bodyPr wrap="square">
            <a:spAutoFit/>
          </a:bodyPr>
          <a:lstStyle/>
          <a:p>
            <a:r>
              <a:rPr lang="en-GB" b="1" dirty="0" smtClean="0">
                <a:solidFill>
                  <a:srgbClr val="FF0000"/>
                </a:solidFill>
              </a:rPr>
              <a:t>2</a:t>
            </a:r>
            <a:endParaRPr lang="en-GB" b="1" dirty="0">
              <a:solidFill>
                <a:srgbClr val="FF0000"/>
              </a:solidFill>
            </a:endParaRPr>
          </a:p>
        </p:txBody>
      </p:sp>
      <p:sp>
        <p:nvSpPr>
          <p:cNvPr id="6" name="Rectangle 5"/>
          <p:cNvSpPr/>
          <p:nvPr/>
        </p:nvSpPr>
        <p:spPr>
          <a:xfrm>
            <a:off x="4060004" y="5751269"/>
            <a:ext cx="476371" cy="369332"/>
          </a:xfrm>
          <a:prstGeom prst="rect">
            <a:avLst/>
          </a:prstGeom>
        </p:spPr>
        <p:txBody>
          <a:bodyPr wrap="square">
            <a:spAutoFit/>
          </a:bodyPr>
          <a:lstStyle/>
          <a:p>
            <a:r>
              <a:rPr lang="en-GB" b="1" dirty="0" smtClean="0">
                <a:solidFill>
                  <a:srgbClr val="FF0000"/>
                </a:solidFill>
              </a:rPr>
              <a:t>4</a:t>
            </a:r>
            <a:endParaRPr lang="en-GB" b="1" dirty="0">
              <a:solidFill>
                <a:srgbClr val="FF0000"/>
              </a:solidFill>
            </a:endParaRPr>
          </a:p>
        </p:txBody>
      </p:sp>
      <p:sp>
        <p:nvSpPr>
          <p:cNvPr id="9" name="Rectangle 8"/>
          <p:cNvSpPr/>
          <p:nvPr/>
        </p:nvSpPr>
        <p:spPr>
          <a:xfrm>
            <a:off x="1295400" y="6303719"/>
            <a:ext cx="1657350" cy="369332"/>
          </a:xfrm>
          <a:prstGeom prst="rect">
            <a:avLst/>
          </a:prstGeom>
        </p:spPr>
        <p:txBody>
          <a:bodyPr wrap="square">
            <a:spAutoFit/>
          </a:bodyPr>
          <a:lstStyle/>
          <a:p>
            <a:r>
              <a:rPr lang="en-GB" b="1" dirty="0" smtClean="0">
                <a:solidFill>
                  <a:srgbClr val="FF0000"/>
                </a:solidFill>
              </a:rPr>
              <a:t>Isometric</a:t>
            </a:r>
            <a:endParaRPr lang="en-GB" b="1" dirty="0">
              <a:solidFill>
                <a:srgbClr val="FF0000"/>
              </a:solidFill>
            </a:endParaRPr>
          </a:p>
        </p:txBody>
      </p:sp>
      <p:sp>
        <p:nvSpPr>
          <p:cNvPr id="10" name="TextBox 9">
            <a:hlinkClick r:id="rId3" action="ppaction://hlinksldjump"/>
          </p:cNvPr>
          <p:cNvSpPr txBox="1"/>
          <p:nvPr/>
        </p:nvSpPr>
        <p:spPr>
          <a:xfrm>
            <a:off x="7970293" y="0"/>
            <a:ext cx="1173712" cy="369332"/>
          </a:xfrm>
          <a:prstGeom prst="rect">
            <a:avLst/>
          </a:prstGeom>
          <a:solidFill>
            <a:schemeClr val="bg1">
              <a:lumMod val="50000"/>
            </a:schemeClr>
          </a:solidFill>
        </p:spPr>
        <p:txBody>
          <a:bodyPr wrap="square" rtlCol="0">
            <a:spAutoFit/>
          </a:bodyPr>
          <a:lstStyle/>
          <a:p>
            <a:r>
              <a:rPr lang="en-GB" dirty="0" smtClean="0">
                <a:solidFill>
                  <a:schemeClr val="bg1">
                    <a:lumMod val="95000"/>
                  </a:schemeClr>
                </a:solidFill>
              </a:rPr>
              <a:t>Index</a:t>
            </a:r>
            <a:endParaRPr lang="en-GB" dirty="0">
              <a:solidFill>
                <a:schemeClr val="bg1">
                  <a:lumMod val="95000"/>
                </a:schemeClr>
              </a:solidFill>
            </a:endParaRPr>
          </a:p>
        </p:txBody>
      </p:sp>
    </p:spTree>
    <p:extLst>
      <p:ext uri="{BB962C8B-B14F-4D97-AF65-F5344CB8AC3E}">
        <p14:creationId xmlns:p14="http://schemas.microsoft.com/office/powerpoint/2010/main" val="3676254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5" grpId="0"/>
      <p:bldP spid="6"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KI 2006 Graph SG G_Page_1.jpg"/>
          <p:cNvPicPr>
            <a:picLocks noChangeAspect="1"/>
          </p:cNvPicPr>
          <p:nvPr/>
        </p:nvPicPr>
        <p:blipFill>
          <a:blip r:embed="rId2" cstate="print"/>
          <a:srcRect l="53731" t="6239" r="4925" b="90102"/>
          <a:stretch>
            <a:fillRect/>
          </a:stretch>
        </p:blipFill>
        <p:spPr>
          <a:xfrm>
            <a:off x="479945" y="561832"/>
            <a:ext cx="5853584" cy="366216"/>
          </a:xfrm>
          <a:prstGeom prst="rect">
            <a:avLst/>
          </a:prstGeom>
        </p:spPr>
      </p:pic>
      <p:pic>
        <p:nvPicPr>
          <p:cNvPr id="16" name="Picture 15" descr="KI 2006 Graph SG G_Page_1.jpg"/>
          <p:cNvPicPr>
            <a:picLocks noChangeAspect="1"/>
          </p:cNvPicPr>
          <p:nvPr/>
        </p:nvPicPr>
        <p:blipFill>
          <a:blip r:embed="rId2" cstate="print"/>
          <a:srcRect l="53855" t="58053" r="9395" b="14547"/>
          <a:stretch>
            <a:fillRect/>
          </a:stretch>
        </p:blipFill>
        <p:spPr>
          <a:xfrm>
            <a:off x="0" y="3480180"/>
            <a:ext cx="6072553" cy="3200400"/>
          </a:xfrm>
          <a:prstGeom prst="rect">
            <a:avLst/>
          </a:prstGeom>
        </p:spPr>
      </p:pic>
      <p:pic>
        <p:nvPicPr>
          <p:cNvPr id="10" name="Picture 9" descr="KI 2006 Graph SG G_Page_1.jpg"/>
          <p:cNvPicPr>
            <a:picLocks noChangeAspect="1"/>
          </p:cNvPicPr>
          <p:nvPr/>
        </p:nvPicPr>
        <p:blipFill>
          <a:blip r:embed="rId2" cstate="print"/>
          <a:srcRect l="54228" t="12562" r="3932" b="43703"/>
          <a:stretch>
            <a:fillRect/>
          </a:stretch>
        </p:blipFill>
        <p:spPr>
          <a:xfrm>
            <a:off x="1064525" y="777924"/>
            <a:ext cx="3807725" cy="2813423"/>
          </a:xfrm>
          <a:prstGeom prst="rect">
            <a:avLst/>
          </a:prstGeom>
        </p:spPr>
      </p:pic>
      <p:sp>
        <p:nvSpPr>
          <p:cNvPr id="2" name="TextBox 1"/>
          <p:cNvSpPr txBox="1"/>
          <p:nvPr/>
        </p:nvSpPr>
        <p:spPr>
          <a:xfrm>
            <a:off x="0" y="0"/>
            <a:ext cx="9144000" cy="369332"/>
          </a:xfrm>
          <a:prstGeom prst="rect">
            <a:avLst/>
          </a:prstGeom>
          <a:solidFill>
            <a:schemeClr val="tx1"/>
          </a:solidFill>
        </p:spPr>
        <p:txBody>
          <a:bodyPr wrap="square" rtlCol="0">
            <a:spAutoFit/>
          </a:bodyPr>
          <a:lstStyle/>
          <a:p>
            <a:r>
              <a:rPr lang="en-GB" dirty="0" smtClean="0">
                <a:solidFill>
                  <a:schemeClr val="bg1"/>
                </a:solidFill>
              </a:rPr>
              <a:t>SG graphic communication – General KI – 2006  Q</a:t>
            </a:r>
            <a:r>
              <a:rPr lang="en-GB" b="1" dirty="0" smtClean="0">
                <a:solidFill>
                  <a:schemeClr val="bg1"/>
                </a:solidFill>
              </a:rPr>
              <a:t>2</a:t>
            </a:r>
            <a:endParaRPr lang="en-GB" b="1" dirty="0">
              <a:solidFill>
                <a:schemeClr val="bg1"/>
              </a:solidFill>
            </a:endParaRPr>
          </a:p>
        </p:txBody>
      </p:sp>
      <p:sp>
        <p:nvSpPr>
          <p:cNvPr id="3" name="TextBox 2"/>
          <p:cNvSpPr txBox="1"/>
          <p:nvPr/>
        </p:nvSpPr>
        <p:spPr>
          <a:xfrm>
            <a:off x="0" y="404664"/>
            <a:ext cx="467544" cy="369332"/>
          </a:xfrm>
          <a:prstGeom prst="rect">
            <a:avLst/>
          </a:prstGeom>
          <a:noFill/>
        </p:spPr>
        <p:txBody>
          <a:bodyPr wrap="square" rtlCol="0">
            <a:spAutoFit/>
          </a:bodyPr>
          <a:lstStyle/>
          <a:p>
            <a:r>
              <a:rPr lang="en-GB" b="1" dirty="0" smtClean="0"/>
              <a:t>2.</a:t>
            </a:r>
            <a:endParaRPr lang="en-GB" b="1" dirty="0"/>
          </a:p>
        </p:txBody>
      </p:sp>
      <p:sp>
        <p:nvSpPr>
          <p:cNvPr id="9" name="Rectangle 8"/>
          <p:cNvSpPr/>
          <p:nvPr/>
        </p:nvSpPr>
        <p:spPr>
          <a:xfrm>
            <a:off x="735841" y="3997248"/>
            <a:ext cx="2403144" cy="369332"/>
          </a:xfrm>
          <a:prstGeom prst="rect">
            <a:avLst/>
          </a:prstGeom>
        </p:spPr>
        <p:txBody>
          <a:bodyPr wrap="square">
            <a:spAutoFit/>
          </a:bodyPr>
          <a:lstStyle/>
          <a:p>
            <a:r>
              <a:rPr lang="en-GB" b="1" dirty="0" smtClean="0">
                <a:solidFill>
                  <a:srgbClr val="FF0000"/>
                </a:solidFill>
              </a:rPr>
              <a:t>One point perspective</a:t>
            </a:r>
            <a:endParaRPr lang="en-GB" b="1" dirty="0">
              <a:solidFill>
                <a:srgbClr val="FF0000"/>
              </a:solidFill>
            </a:endParaRPr>
          </a:p>
        </p:txBody>
      </p:sp>
      <p:sp>
        <p:nvSpPr>
          <p:cNvPr id="11" name="Rectangle 10"/>
          <p:cNvSpPr/>
          <p:nvPr/>
        </p:nvSpPr>
        <p:spPr>
          <a:xfrm>
            <a:off x="3588224" y="3997248"/>
            <a:ext cx="1657350" cy="369332"/>
          </a:xfrm>
          <a:prstGeom prst="rect">
            <a:avLst/>
          </a:prstGeom>
        </p:spPr>
        <p:txBody>
          <a:bodyPr wrap="square">
            <a:spAutoFit/>
          </a:bodyPr>
          <a:lstStyle/>
          <a:p>
            <a:r>
              <a:rPr lang="en-GB" b="1" dirty="0" err="1" smtClean="0">
                <a:solidFill>
                  <a:srgbClr val="FF0000"/>
                </a:solidFill>
              </a:rPr>
              <a:t>Planometric</a:t>
            </a:r>
            <a:endParaRPr lang="en-GB" b="1" dirty="0">
              <a:solidFill>
                <a:srgbClr val="FF0000"/>
              </a:solidFill>
            </a:endParaRPr>
          </a:p>
        </p:txBody>
      </p:sp>
      <p:sp>
        <p:nvSpPr>
          <p:cNvPr id="12" name="Rectangle 11"/>
          <p:cNvSpPr/>
          <p:nvPr/>
        </p:nvSpPr>
        <p:spPr>
          <a:xfrm>
            <a:off x="735841" y="4433976"/>
            <a:ext cx="1657350" cy="369332"/>
          </a:xfrm>
          <a:prstGeom prst="rect">
            <a:avLst/>
          </a:prstGeom>
        </p:spPr>
        <p:txBody>
          <a:bodyPr wrap="square">
            <a:spAutoFit/>
          </a:bodyPr>
          <a:lstStyle/>
          <a:p>
            <a:r>
              <a:rPr lang="en-GB" b="1" dirty="0" smtClean="0">
                <a:solidFill>
                  <a:srgbClr val="FF0000"/>
                </a:solidFill>
              </a:rPr>
              <a:t>Oblique</a:t>
            </a:r>
            <a:endParaRPr lang="en-GB" b="1" dirty="0">
              <a:solidFill>
                <a:srgbClr val="FF0000"/>
              </a:solidFill>
            </a:endParaRPr>
          </a:p>
        </p:txBody>
      </p:sp>
      <p:sp>
        <p:nvSpPr>
          <p:cNvPr id="13" name="Rectangle 12"/>
          <p:cNvSpPr/>
          <p:nvPr/>
        </p:nvSpPr>
        <p:spPr>
          <a:xfrm>
            <a:off x="3601872" y="4406679"/>
            <a:ext cx="2908110" cy="369332"/>
          </a:xfrm>
          <a:prstGeom prst="rect">
            <a:avLst/>
          </a:prstGeom>
        </p:spPr>
        <p:txBody>
          <a:bodyPr wrap="square">
            <a:spAutoFit/>
          </a:bodyPr>
          <a:lstStyle/>
          <a:p>
            <a:r>
              <a:rPr lang="en-GB" b="1" dirty="0" smtClean="0">
                <a:solidFill>
                  <a:srgbClr val="FF0000"/>
                </a:solidFill>
              </a:rPr>
              <a:t>Two point perspective</a:t>
            </a:r>
            <a:endParaRPr lang="en-GB" b="1" dirty="0">
              <a:solidFill>
                <a:srgbClr val="FF0000"/>
              </a:solidFill>
            </a:endParaRPr>
          </a:p>
        </p:txBody>
      </p:sp>
      <p:sp>
        <p:nvSpPr>
          <p:cNvPr id="14" name="Rectangle 13"/>
          <p:cNvSpPr/>
          <p:nvPr/>
        </p:nvSpPr>
        <p:spPr>
          <a:xfrm>
            <a:off x="1158922" y="5198250"/>
            <a:ext cx="1657350" cy="369332"/>
          </a:xfrm>
          <a:prstGeom prst="rect">
            <a:avLst/>
          </a:prstGeom>
        </p:spPr>
        <p:txBody>
          <a:bodyPr wrap="square">
            <a:spAutoFit/>
          </a:bodyPr>
          <a:lstStyle/>
          <a:p>
            <a:r>
              <a:rPr lang="en-GB" b="1" dirty="0" smtClean="0">
                <a:solidFill>
                  <a:srgbClr val="FF0000"/>
                </a:solidFill>
              </a:rPr>
              <a:t>45°</a:t>
            </a:r>
            <a:endParaRPr lang="en-GB" b="1" dirty="0">
              <a:solidFill>
                <a:srgbClr val="FF0000"/>
              </a:solidFill>
            </a:endParaRPr>
          </a:p>
        </p:txBody>
      </p:sp>
      <p:sp>
        <p:nvSpPr>
          <p:cNvPr id="17" name="Rectangle 16"/>
          <p:cNvSpPr/>
          <p:nvPr/>
        </p:nvSpPr>
        <p:spPr>
          <a:xfrm>
            <a:off x="1199865" y="5976172"/>
            <a:ext cx="1657350" cy="369332"/>
          </a:xfrm>
          <a:prstGeom prst="rect">
            <a:avLst/>
          </a:prstGeom>
        </p:spPr>
        <p:txBody>
          <a:bodyPr wrap="square">
            <a:spAutoFit/>
          </a:bodyPr>
          <a:lstStyle/>
          <a:p>
            <a:r>
              <a:rPr lang="en-GB" b="1" dirty="0" smtClean="0">
                <a:solidFill>
                  <a:srgbClr val="FF0000"/>
                </a:solidFill>
              </a:rPr>
              <a:t>30 °</a:t>
            </a:r>
            <a:endParaRPr lang="en-GB" b="1" dirty="0">
              <a:solidFill>
                <a:srgbClr val="FF0000"/>
              </a:solidFill>
            </a:endParaRPr>
          </a:p>
        </p:txBody>
      </p:sp>
      <p:sp>
        <p:nvSpPr>
          <p:cNvPr id="18" name="Rectangle 17"/>
          <p:cNvSpPr/>
          <p:nvPr/>
        </p:nvSpPr>
        <p:spPr>
          <a:xfrm>
            <a:off x="1186218" y="6358310"/>
            <a:ext cx="1657350" cy="369332"/>
          </a:xfrm>
          <a:prstGeom prst="rect">
            <a:avLst/>
          </a:prstGeom>
        </p:spPr>
        <p:txBody>
          <a:bodyPr wrap="square">
            <a:spAutoFit/>
          </a:bodyPr>
          <a:lstStyle/>
          <a:p>
            <a:r>
              <a:rPr lang="en-GB" b="1" dirty="0" smtClean="0">
                <a:solidFill>
                  <a:srgbClr val="FF0000"/>
                </a:solidFill>
              </a:rPr>
              <a:t>60 °</a:t>
            </a:r>
            <a:endParaRPr lang="en-GB" b="1" dirty="0">
              <a:solidFill>
                <a:srgbClr val="FF0000"/>
              </a:solidFill>
            </a:endParaRPr>
          </a:p>
        </p:txBody>
      </p:sp>
      <p:sp>
        <p:nvSpPr>
          <p:cNvPr id="19" name="TextBox 18">
            <a:hlinkClick r:id="rId3" action="ppaction://hlinksldjump"/>
          </p:cNvPr>
          <p:cNvSpPr txBox="1"/>
          <p:nvPr/>
        </p:nvSpPr>
        <p:spPr>
          <a:xfrm>
            <a:off x="7970293" y="0"/>
            <a:ext cx="1173712" cy="369332"/>
          </a:xfrm>
          <a:prstGeom prst="rect">
            <a:avLst/>
          </a:prstGeom>
          <a:solidFill>
            <a:schemeClr val="bg1">
              <a:lumMod val="50000"/>
            </a:schemeClr>
          </a:solidFill>
        </p:spPr>
        <p:txBody>
          <a:bodyPr wrap="square" rtlCol="0">
            <a:spAutoFit/>
          </a:bodyPr>
          <a:lstStyle/>
          <a:p>
            <a:r>
              <a:rPr lang="en-GB" dirty="0" smtClean="0">
                <a:solidFill>
                  <a:schemeClr val="bg1">
                    <a:lumMod val="95000"/>
                  </a:schemeClr>
                </a:solidFill>
              </a:rPr>
              <a:t>Index</a:t>
            </a:r>
            <a:endParaRPr lang="en-GB" dirty="0">
              <a:solidFill>
                <a:schemeClr val="bg1">
                  <a:lumMod val="95000"/>
                </a:schemeClr>
              </a:solidFill>
            </a:endParaRPr>
          </a:p>
        </p:txBody>
      </p:sp>
    </p:spTree>
    <p:extLst>
      <p:ext uri="{BB962C8B-B14F-4D97-AF65-F5344CB8AC3E}">
        <p14:creationId xmlns:p14="http://schemas.microsoft.com/office/powerpoint/2010/main" val="1259664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left)">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left)">
                                      <p:cBhvr>
                                        <p:cTn id="3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P spid="13" grpId="0"/>
      <p:bldP spid="14" grpId="0"/>
      <p:bldP spid="17" grpId="0"/>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KI 2006 Graph SG G_Page_2.jpg"/>
          <p:cNvPicPr>
            <a:picLocks noChangeAspect="1"/>
          </p:cNvPicPr>
          <p:nvPr/>
        </p:nvPicPr>
        <p:blipFill>
          <a:blip r:embed="rId2" cstate="print"/>
          <a:srcRect l="4867" r="65672" b="5711"/>
          <a:stretch>
            <a:fillRect/>
          </a:stretch>
        </p:blipFill>
        <p:spPr>
          <a:xfrm>
            <a:off x="354840" y="197235"/>
            <a:ext cx="2920621" cy="6607277"/>
          </a:xfrm>
          <a:prstGeom prst="rect">
            <a:avLst/>
          </a:prstGeom>
        </p:spPr>
      </p:pic>
      <p:sp>
        <p:nvSpPr>
          <p:cNvPr id="2" name="TextBox 1"/>
          <p:cNvSpPr txBox="1"/>
          <p:nvPr/>
        </p:nvSpPr>
        <p:spPr>
          <a:xfrm>
            <a:off x="0" y="0"/>
            <a:ext cx="9144000" cy="369332"/>
          </a:xfrm>
          <a:prstGeom prst="rect">
            <a:avLst/>
          </a:prstGeom>
          <a:solidFill>
            <a:schemeClr val="tx1"/>
          </a:solidFill>
        </p:spPr>
        <p:txBody>
          <a:bodyPr wrap="square" rtlCol="0">
            <a:spAutoFit/>
          </a:bodyPr>
          <a:lstStyle/>
          <a:p>
            <a:r>
              <a:rPr lang="en-GB" dirty="0" smtClean="0">
                <a:solidFill>
                  <a:schemeClr val="bg1"/>
                </a:solidFill>
              </a:rPr>
              <a:t>SG graphic communication – General KI – 2006  Q</a:t>
            </a:r>
            <a:r>
              <a:rPr lang="en-GB" b="1" dirty="0" smtClean="0">
                <a:solidFill>
                  <a:schemeClr val="bg1"/>
                </a:solidFill>
              </a:rPr>
              <a:t>3</a:t>
            </a:r>
            <a:endParaRPr lang="en-GB" b="1" dirty="0">
              <a:solidFill>
                <a:schemeClr val="bg1"/>
              </a:solidFill>
            </a:endParaRPr>
          </a:p>
        </p:txBody>
      </p:sp>
      <p:sp>
        <p:nvSpPr>
          <p:cNvPr id="3" name="TextBox 2"/>
          <p:cNvSpPr txBox="1"/>
          <p:nvPr/>
        </p:nvSpPr>
        <p:spPr>
          <a:xfrm>
            <a:off x="0" y="404664"/>
            <a:ext cx="467544" cy="369332"/>
          </a:xfrm>
          <a:prstGeom prst="rect">
            <a:avLst/>
          </a:prstGeom>
          <a:noFill/>
        </p:spPr>
        <p:txBody>
          <a:bodyPr wrap="square" rtlCol="0">
            <a:spAutoFit/>
          </a:bodyPr>
          <a:lstStyle/>
          <a:p>
            <a:r>
              <a:rPr lang="en-GB" b="1" dirty="0" smtClean="0"/>
              <a:t>3.</a:t>
            </a:r>
            <a:endParaRPr lang="en-GB" b="1" dirty="0"/>
          </a:p>
        </p:txBody>
      </p:sp>
      <p:pic>
        <p:nvPicPr>
          <p:cNvPr id="20" name="Picture 19" descr="KI 2006 Graph SG G_Page_2.jpg"/>
          <p:cNvPicPr>
            <a:picLocks noChangeAspect="1"/>
          </p:cNvPicPr>
          <p:nvPr/>
        </p:nvPicPr>
        <p:blipFill>
          <a:blip r:embed="rId2" cstate="print"/>
          <a:srcRect l="41343" t="7084" b="35906"/>
          <a:stretch>
            <a:fillRect/>
          </a:stretch>
        </p:blipFill>
        <p:spPr>
          <a:xfrm>
            <a:off x="3248167" y="1446663"/>
            <a:ext cx="5895833" cy="4050572"/>
          </a:xfrm>
          <a:prstGeom prst="rect">
            <a:avLst/>
          </a:prstGeom>
        </p:spPr>
      </p:pic>
      <p:sp>
        <p:nvSpPr>
          <p:cNvPr id="21" name="Rectangle 20"/>
          <p:cNvSpPr/>
          <p:nvPr/>
        </p:nvSpPr>
        <p:spPr>
          <a:xfrm>
            <a:off x="1117978" y="1567947"/>
            <a:ext cx="2403144" cy="369332"/>
          </a:xfrm>
          <a:prstGeom prst="rect">
            <a:avLst/>
          </a:prstGeom>
        </p:spPr>
        <p:txBody>
          <a:bodyPr wrap="square">
            <a:spAutoFit/>
          </a:bodyPr>
          <a:lstStyle/>
          <a:p>
            <a:r>
              <a:rPr lang="en-GB" b="1" dirty="0" smtClean="0">
                <a:solidFill>
                  <a:srgbClr val="FF0000"/>
                </a:solidFill>
              </a:rPr>
              <a:t>Hatch or pattern fill</a:t>
            </a:r>
            <a:endParaRPr lang="en-GB" b="1" dirty="0">
              <a:solidFill>
                <a:srgbClr val="FF0000"/>
              </a:solidFill>
            </a:endParaRPr>
          </a:p>
        </p:txBody>
      </p:sp>
      <p:sp>
        <p:nvSpPr>
          <p:cNvPr id="22" name="Rectangle 21"/>
          <p:cNvSpPr/>
          <p:nvPr/>
        </p:nvSpPr>
        <p:spPr>
          <a:xfrm>
            <a:off x="1149876" y="2014514"/>
            <a:ext cx="2403144" cy="369332"/>
          </a:xfrm>
          <a:prstGeom prst="rect">
            <a:avLst/>
          </a:prstGeom>
        </p:spPr>
        <p:txBody>
          <a:bodyPr wrap="square">
            <a:spAutoFit/>
          </a:bodyPr>
          <a:lstStyle/>
          <a:p>
            <a:r>
              <a:rPr lang="en-GB" b="1" dirty="0" smtClean="0">
                <a:solidFill>
                  <a:srgbClr val="FF0000"/>
                </a:solidFill>
              </a:rPr>
              <a:t>Text</a:t>
            </a:r>
            <a:endParaRPr lang="en-GB" b="1" dirty="0">
              <a:solidFill>
                <a:srgbClr val="FF0000"/>
              </a:solidFill>
            </a:endParaRPr>
          </a:p>
        </p:txBody>
      </p:sp>
      <p:sp>
        <p:nvSpPr>
          <p:cNvPr id="23" name="Rectangle 22"/>
          <p:cNvSpPr/>
          <p:nvPr/>
        </p:nvSpPr>
        <p:spPr>
          <a:xfrm>
            <a:off x="1149876" y="2503612"/>
            <a:ext cx="2403144" cy="369332"/>
          </a:xfrm>
          <a:prstGeom prst="rect">
            <a:avLst/>
          </a:prstGeom>
        </p:spPr>
        <p:txBody>
          <a:bodyPr wrap="square">
            <a:spAutoFit/>
          </a:bodyPr>
          <a:lstStyle/>
          <a:p>
            <a:r>
              <a:rPr lang="en-GB" b="1" dirty="0" smtClean="0">
                <a:solidFill>
                  <a:srgbClr val="FF0000"/>
                </a:solidFill>
              </a:rPr>
              <a:t>Line</a:t>
            </a:r>
            <a:endParaRPr lang="en-GB" b="1" dirty="0">
              <a:solidFill>
                <a:srgbClr val="FF0000"/>
              </a:solidFill>
            </a:endParaRPr>
          </a:p>
        </p:txBody>
      </p:sp>
      <p:sp>
        <p:nvSpPr>
          <p:cNvPr id="24" name="Rectangle 23"/>
          <p:cNvSpPr/>
          <p:nvPr/>
        </p:nvSpPr>
        <p:spPr>
          <a:xfrm>
            <a:off x="1149876" y="2950178"/>
            <a:ext cx="2403144" cy="369332"/>
          </a:xfrm>
          <a:prstGeom prst="rect">
            <a:avLst/>
          </a:prstGeom>
        </p:spPr>
        <p:txBody>
          <a:bodyPr wrap="square">
            <a:spAutoFit/>
          </a:bodyPr>
          <a:lstStyle/>
          <a:p>
            <a:r>
              <a:rPr lang="en-GB" b="1" dirty="0" smtClean="0">
                <a:solidFill>
                  <a:srgbClr val="FF0000"/>
                </a:solidFill>
              </a:rPr>
              <a:t>Rectangle</a:t>
            </a:r>
            <a:endParaRPr lang="en-GB" b="1" dirty="0">
              <a:solidFill>
                <a:srgbClr val="FF0000"/>
              </a:solidFill>
            </a:endParaRPr>
          </a:p>
        </p:txBody>
      </p:sp>
      <p:sp>
        <p:nvSpPr>
          <p:cNvPr id="25" name="Rectangle 24"/>
          <p:cNvSpPr/>
          <p:nvPr/>
        </p:nvSpPr>
        <p:spPr>
          <a:xfrm>
            <a:off x="1149876" y="3428643"/>
            <a:ext cx="2403144" cy="369332"/>
          </a:xfrm>
          <a:prstGeom prst="rect">
            <a:avLst/>
          </a:prstGeom>
        </p:spPr>
        <p:txBody>
          <a:bodyPr wrap="square">
            <a:spAutoFit/>
          </a:bodyPr>
          <a:lstStyle/>
          <a:p>
            <a:r>
              <a:rPr lang="en-GB" b="1" dirty="0" smtClean="0">
                <a:solidFill>
                  <a:srgbClr val="FF0000"/>
                </a:solidFill>
              </a:rPr>
              <a:t>Fillet</a:t>
            </a:r>
            <a:endParaRPr lang="en-GB" b="1" dirty="0">
              <a:solidFill>
                <a:srgbClr val="FF0000"/>
              </a:solidFill>
            </a:endParaRPr>
          </a:p>
        </p:txBody>
      </p:sp>
      <p:sp>
        <p:nvSpPr>
          <p:cNvPr id="26" name="Rectangle 25"/>
          <p:cNvSpPr/>
          <p:nvPr/>
        </p:nvSpPr>
        <p:spPr>
          <a:xfrm>
            <a:off x="1149876" y="3885843"/>
            <a:ext cx="2403144" cy="369332"/>
          </a:xfrm>
          <a:prstGeom prst="rect">
            <a:avLst/>
          </a:prstGeom>
        </p:spPr>
        <p:txBody>
          <a:bodyPr wrap="square">
            <a:spAutoFit/>
          </a:bodyPr>
          <a:lstStyle/>
          <a:p>
            <a:r>
              <a:rPr lang="en-GB" b="1" dirty="0" smtClean="0">
                <a:solidFill>
                  <a:srgbClr val="FF0000"/>
                </a:solidFill>
              </a:rPr>
              <a:t>Circle</a:t>
            </a:r>
            <a:endParaRPr lang="en-GB" b="1" dirty="0">
              <a:solidFill>
                <a:srgbClr val="FF0000"/>
              </a:solidFill>
            </a:endParaRPr>
          </a:p>
        </p:txBody>
      </p:sp>
      <p:sp>
        <p:nvSpPr>
          <p:cNvPr id="27" name="Rectangle 26"/>
          <p:cNvSpPr/>
          <p:nvPr/>
        </p:nvSpPr>
        <p:spPr>
          <a:xfrm>
            <a:off x="1149876" y="4374941"/>
            <a:ext cx="2403144" cy="369332"/>
          </a:xfrm>
          <a:prstGeom prst="rect">
            <a:avLst/>
          </a:prstGeom>
        </p:spPr>
        <p:txBody>
          <a:bodyPr wrap="square">
            <a:spAutoFit/>
          </a:bodyPr>
          <a:lstStyle/>
          <a:p>
            <a:r>
              <a:rPr lang="en-GB" b="1" dirty="0" smtClean="0">
                <a:solidFill>
                  <a:srgbClr val="FF0000"/>
                </a:solidFill>
              </a:rPr>
              <a:t>Chamfer</a:t>
            </a:r>
            <a:endParaRPr lang="en-GB" b="1" dirty="0">
              <a:solidFill>
                <a:srgbClr val="FF0000"/>
              </a:solidFill>
            </a:endParaRPr>
          </a:p>
        </p:txBody>
      </p:sp>
      <p:sp>
        <p:nvSpPr>
          <p:cNvPr id="28" name="Rectangle 27"/>
          <p:cNvSpPr/>
          <p:nvPr/>
        </p:nvSpPr>
        <p:spPr>
          <a:xfrm>
            <a:off x="1149876" y="4810876"/>
            <a:ext cx="2403144" cy="369332"/>
          </a:xfrm>
          <a:prstGeom prst="rect">
            <a:avLst/>
          </a:prstGeom>
        </p:spPr>
        <p:txBody>
          <a:bodyPr wrap="square">
            <a:spAutoFit/>
          </a:bodyPr>
          <a:lstStyle/>
          <a:p>
            <a:r>
              <a:rPr lang="en-GB" b="1" dirty="0" smtClean="0">
                <a:solidFill>
                  <a:srgbClr val="FF0000"/>
                </a:solidFill>
              </a:rPr>
              <a:t>Scale or Zoom</a:t>
            </a:r>
            <a:endParaRPr lang="en-GB" b="1" dirty="0">
              <a:solidFill>
                <a:srgbClr val="FF0000"/>
              </a:solidFill>
            </a:endParaRPr>
          </a:p>
        </p:txBody>
      </p:sp>
      <p:sp>
        <p:nvSpPr>
          <p:cNvPr id="29" name="Rectangle 28"/>
          <p:cNvSpPr/>
          <p:nvPr/>
        </p:nvSpPr>
        <p:spPr>
          <a:xfrm>
            <a:off x="1149876" y="5299974"/>
            <a:ext cx="2403144" cy="369332"/>
          </a:xfrm>
          <a:prstGeom prst="rect">
            <a:avLst/>
          </a:prstGeom>
        </p:spPr>
        <p:txBody>
          <a:bodyPr wrap="square">
            <a:spAutoFit/>
          </a:bodyPr>
          <a:lstStyle/>
          <a:p>
            <a:r>
              <a:rPr lang="en-GB" b="1" dirty="0" smtClean="0">
                <a:solidFill>
                  <a:srgbClr val="FF0000"/>
                </a:solidFill>
              </a:rPr>
              <a:t>Dimension</a:t>
            </a:r>
            <a:endParaRPr lang="en-GB" b="1" dirty="0">
              <a:solidFill>
                <a:srgbClr val="FF0000"/>
              </a:solidFill>
            </a:endParaRPr>
          </a:p>
        </p:txBody>
      </p:sp>
      <p:sp>
        <p:nvSpPr>
          <p:cNvPr id="30" name="Rectangle 29"/>
          <p:cNvSpPr/>
          <p:nvPr/>
        </p:nvSpPr>
        <p:spPr>
          <a:xfrm>
            <a:off x="1149876" y="5757174"/>
            <a:ext cx="2403144" cy="369332"/>
          </a:xfrm>
          <a:prstGeom prst="rect">
            <a:avLst/>
          </a:prstGeom>
        </p:spPr>
        <p:txBody>
          <a:bodyPr wrap="square">
            <a:spAutoFit/>
          </a:bodyPr>
          <a:lstStyle/>
          <a:p>
            <a:r>
              <a:rPr lang="en-GB" b="1" dirty="0" smtClean="0">
                <a:solidFill>
                  <a:srgbClr val="FF0000"/>
                </a:solidFill>
              </a:rPr>
              <a:t>Copy or </a:t>
            </a:r>
            <a:r>
              <a:rPr lang="en-GB" b="1" dirty="0" err="1" smtClean="0">
                <a:solidFill>
                  <a:srgbClr val="FF0000"/>
                </a:solidFill>
              </a:rPr>
              <a:t>Multicopy</a:t>
            </a:r>
            <a:endParaRPr lang="en-GB" b="1" dirty="0">
              <a:solidFill>
                <a:srgbClr val="FF0000"/>
              </a:solidFill>
            </a:endParaRPr>
          </a:p>
        </p:txBody>
      </p:sp>
      <p:sp>
        <p:nvSpPr>
          <p:cNvPr id="31" name="Rectangle 30"/>
          <p:cNvSpPr/>
          <p:nvPr/>
        </p:nvSpPr>
        <p:spPr>
          <a:xfrm>
            <a:off x="1149876" y="6299435"/>
            <a:ext cx="2403144" cy="369332"/>
          </a:xfrm>
          <a:prstGeom prst="rect">
            <a:avLst/>
          </a:prstGeom>
        </p:spPr>
        <p:txBody>
          <a:bodyPr wrap="square">
            <a:spAutoFit/>
          </a:bodyPr>
          <a:lstStyle/>
          <a:p>
            <a:r>
              <a:rPr lang="en-GB" b="1" dirty="0" smtClean="0">
                <a:solidFill>
                  <a:srgbClr val="FF0000"/>
                </a:solidFill>
              </a:rPr>
              <a:t>Mirror</a:t>
            </a:r>
            <a:endParaRPr lang="en-GB" b="1" dirty="0">
              <a:solidFill>
                <a:srgbClr val="FF0000"/>
              </a:solidFill>
            </a:endParaRPr>
          </a:p>
        </p:txBody>
      </p:sp>
      <p:sp>
        <p:nvSpPr>
          <p:cNvPr id="17" name="TextBox 16">
            <a:hlinkClick r:id="rId3" action="ppaction://hlinksldjump"/>
          </p:cNvPr>
          <p:cNvSpPr txBox="1"/>
          <p:nvPr/>
        </p:nvSpPr>
        <p:spPr>
          <a:xfrm>
            <a:off x="7970293" y="0"/>
            <a:ext cx="1173712" cy="369332"/>
          </a:xfrm>
          <a:prstGeom prst="rect">
            <a:avLst/>
          </a:prstGeom>
          <a:solidFill>
            <a:schemeClr val="bg1">
              <a:lumMod val="50000"/>
            </a:schemeClr>
          </a:solidFill>
        </p:spPr>
        <p:txBody>
          <a:bodyPr wrap="square" rtlCol="0">
            <a:spAutoFit/>
          </a:bodyPr>
          <a:lstStyle/>
          <a:p>
            <a:r>
              <a:rPr lang="en-GB" dirty="0" smtClean="0">
                <a:solidFill>
                  <a:schemeClr val="bg1">
                    <a:lumMod val="95000"/>
                  </a:schemeClr>
                </a:solidFill>
              </a:rPr>
              <a:t>Index</a:t>
            </a:r>
            <a:endParaRPr lang="en-GB" dirty="0">
              <a:solidFill>
                <a:schemeClr val="bg1">
                  <a:lumMod val="95000"/>
                </a:schemeClr>
              </a:solidFill>
            </a:endParaRPr>
          </a:p>
        </p:txBody>
      </p:sp>
    </p:spTree>
    <p:extLst>
      <p:ext uri="{BB962C8B-B14F-4D97-AF65-F5344CB8AC3E}">
        <p14:creationId xmlns:p14="http://schemas.microsoft.com/office/powerpoint/2010/main" val="3989131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left)">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wipe(left)">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left)">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left)">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wipe(left)">
                                      <p:cBhvr>
                                        <p:cTn id="37" dur="5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wipe(left)">
                                      <p:cBhvr>
                                        <p:cTn id="42" dur="500"/>
                                        <p:tgtEl>
                                          <p:spTgt spid="2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wipe(left)">
                                      <p:cBhvr>
                                        <p:cTn id="52" dur="500"/>
                                        <p:tgtEl>
                                          <p:spTgt spid="30"/>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P spid="25" grpId="0"/>
      <p:bldP spid="26" grpId="0"/>
      <p:bldP spid="27" grpId="0"/>
      <p:bldP spid="28" grpId="0"/>
      <p:bldP spid="29" grpId="0"/>
      <p:bldP spid="30" grpId="0"/>
      <p:bldP spid="3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KI 2006 Graph SG G_Page_3.jpg"/>
          <p:cNvPicPr>
            <a:picLocks noChangeAspect="1"/>
          </p:cNvPicPr>
          <p:nvPr/>
        </p:nvPicPr>
        <p:blipFill>
          <a:blip r:embed="rId2" cstate="print"/>
          <a:srcRect l="44805" t="53333" r="1558" b="16076"/>
          <a:stretch>
            <a:fillRect/>
          </a:stretch>
        </p:blipFill>
        <p:spPr>
          <a:xfrm>
            <a:off x="748146" y="3823855"/>
            <a:ext cx="4904509" cy="1977241"/>
          </a:xfrm>
          <a:prstGeom prst="rect">
            <a:avLst/>
          </a:prstGeom>
        </p:spPr>
      </p:pic>
      <p:sp>
        <p:nvSpPr>
          <p:cNvPr id="2" name="TextBox 1"/>
          <p:cNvSpPr txBox="1"/>
          <p:nvPr/>
        </p:nvSpPr>
        <p:spPr>
          <a:xfrm>
            <a:off x="0" y="0"/>
            <a:ext cx="9144000" cy="369332"/>
          </a:xfrm>
          <a:prstGeom prst="rect">
            <a:avLst/>
          </a:prstGeom>
          <a:solidFill>
            <a:schemeClr val="tx1"/>
          </a:solidFill>
        </p:spPr>
        <p:txBody>
          <a:bodyPr wrap="square" rtlCol="0">
            <a:spAutoFit/>
          </a:bodyPr>
          <a:lstStyle/>
          <a:p>
            <a:r>
              <a:rPr lang="en-GB" dirty="0" smtClean="0">
                <a:solidFill>
                  <a:schemeClr val="bg1"/>
                </a:solidFill>
              </a:rPr>
              <a:t>SG graphic communication – General KI – 2006  Q4</a:t>
            </a:r>
            <a:endParaRPr lang="en-GB" b="1" dirty="0">
              <a:solidFill>
                <a:schemeClr val="bg1"/>
              </a:solidFill>
            </a:endParaRPr>
          </a:p>
        </p:txBody>
      </p:sp>
      <p:sp>
        <p:nvSpPr>
          <p:cNvPr id="3" name="TextBox 2"/>
          <p:cNvSpPr txBox="1"/>
          <p:nvPr/>
        </p:nvSpPr>
        <p:spPr>
          <a:xfrm>
            <a:off x="0" y="404664"/>
            <a:ext cx="467544" cy="369332"/>
          </a:xfrm>
          <a:prstGeom prst="rect">
            <a:avLst/>
          </a:prstGeom>
          <a:noFill/>
        </p:spPr>
        <p:txBody>
          <a:bodyPr wrap="square" rtlCol="0">
            <a:spAutoFit/>
          </a:bodyPr>
          <a:lstStyle/>
          <a:p>
            <a:r>
              <a:rPr lang="en-GB" b="1" dirty="0" smtClean="0"/>
              <a:t>4.</a:t>
            </a:r>
            <a:endParaRPr lang="en-GB" b="1" dirty="0"/>
          </a:p>
        </p:txBody>
      </p:sp>
      <p:sp>
        <p:nvSpPr>
          <p:cNvPr id="21" name="Rectangle 20"/>
          <p:cNvSpPr/>
          <p:nvPr/>
        </p:nvSpPr>
        <p:spPr>
          <a:xfrm>
            <a:off x="1117978" y="1567947"/>
            <a:ext cx="2403144" cy="369332"/>
          </a:xfrm>
          <a:prstGeom prst="rect">
            <a:avLst/>
          </a:prstGeom>
        </p:spPr>
        <p:txBody>
          <a:bodyPr wrap="square">
            <a:spAutoFit/>
          </a:bodyPr>
          <a:lstStyle/>
          <a:p>
            <a:r>
              <a:rPr lang="en-GB" b="1" dirty="0" smtClean="0">
                <a:solidFill>
                  <a:srgbClr val="FF0000"/>
                </a:solidFill>
              </a:rPr>
              <a:t>Hatch or pattern fill</a:t>
            </a:r>
            <a:endParaRPr lang="en-GB" b="1" dirty="0">
              <a:solidFill>
                <a:srgbClr val="FF0000"/>
              </a:solidFill>
            </a:endParaRPr>
          </a:p>
        </p:txBody>
      </p:sp>
      <p:pic>
        <p:nvPicPr>
          <p:cNvPr id="32" name="Picture 31" descr="KI 2006 Graph SG G_Page_3.jpg"/>
          <p:cNvPicPr>
            <a:picLocks noChangeAspect="1"/>
          </p:cNvPicPr>
          <p:nvPr/>
        </p:nvPicPr>
        <p:blipFill>
          <a:blip r:embed="rId3" cstate="print"/>
          <a:srcRect t="6135" r="49481" b="63917"/>
          <a:stretch>
            <a:fillRect/>
          </a:stretch>
        </p:blipFill>
        <p:spPr>
          <a:xfrm>
            <a:off x="249381" y="451262"/>
            <a:ext cx="6489975" cy="2719450"/>
          </a:xfrm>
          <a:prstGeom prst="rect">
            <a:avLst/>
          </a:prstGeom>
        </p:spPr>
      </p:pic>
      <p:pic>
        <p:nvPicPr>
          <p:cNvPr id="33" name="Picture 32" descr="KI 2006 Graph SG G_Page_3.jpg"/>
          <p:cNvPicPr>
            <a:picLocks noChangeAspect="1"/>
          </p:cNvPicPr>
          <p:nvPr/>
        </p:nvPicPr>
        <p:blipFill>
          <a:blip r:embed="rId2" cstate="print"/>
          <a:srcRect l="74827" t="5227" r="4913" b="73094"/>
          <a:stretch>
            <a:fillRect/>
          </a:stretch>
        </p:blipFill>
        <p:spPr>
          <a:xfrm>
            <a:off x="6816436" y="2505694"/>
            <a:ext cx="1852552" cy="1401288"/>
          </a:xfrm>
          <a:prstGeom prst="rect">
            <a:avLst/>
          </a:prstGeom>
        </p:spPr>
      </p:pic>
      <p:pic>
        <p:nvPicPr>
          <p:cNvPr id="34" name="Picture 33" descr="KI 2006 Graph SG G_Page_3.jpg"/>
          <p:cNvPicPr>
            <a:picLocks noChangeAspect="1"/>
          </p:cNvPicPr>
          <p:nvPr/>
        </p:nvPicPr>
        <p:blipFill>
          <a:blip r:embed="rId2" cstate="print"/>
          <a:srcRect l="59892" t="29847" r="14524" b="46452"/>
          <a:stretch>
            <a:fillRect/>
          </a:stretch>
        </p:blipFill>
        <p:spPr>
          <a:xfrm>
            <a:off x="6578930" y="4358244"/>
            <a:ext cx="2339439" cy="1531917"/>
          </a:xfrm>
          <a:prstGeom prst="rect">
            <a:avLst/>
          </a:prstGeom>
        </p:spPr>
      </p:pic>
      <p:pic>
        <p:nvPicPr>
          <p:cNvPr id="35" name="Picture 34" descr="KI 2006 Graph SG G_Page_3.jpg"/>
          <p:cNvPicPr>
            <a:picLocks noChangeAspect="1"/>
          </p:cNvPicPr>
          <p:nvPr/>
        </p:nvPicPr>
        <p:blipFill>
          <a:blip r:embed="rId2" cstate="print"/>
          <a:srcRect l="53809" t="2287" r="25022" b="73094"/>
          <a:stretch>
            <a:fillRect/>
          </a:stretch>
        </p:blipFill>
        <p:spPr>
          <a:xfrm>
            <a:off x="6875813" y="532409"/>
            <a:ext cx="1935678" cy="1591294"/>
          </a:xfrm>
          <a:prstGeom prst="rect">
            <a:avLst/>
          </a:prstGeom>
        </p:spPr>
      </p:pic>
      <p:sp>
        <p:nvSpPr>
          <p:cNvPr id="36" name="Rectangle 35"/>
          <p:cNvSpPr/>
          <p:nvPr/>
        </p:nvSpPr>
        <p:spPr>
          <a:xfrm>
            <a:off x="842868" y="1007827"/>
            <a:ext cx="1876582" cy="369332"/>
          </a:xfrm>
          <a:prstGeom prst="rect">
            <a:avLst/>
          </a:prstGeom>
        </p:spPr>
        <p:txBody>
          <a:bodyPr wrap="square">
            <a:spAutoFit/>
          </a:bodyPr>
          <a:lstStyle/>
          <a:p>
            <a:r>
              <a:rPr lang="en-GB" b="1" dirty="0" smtClean="0">
                <a:solidFill>
                  <a:srgbClr val="FF0000"/>
                </a:solidFill>
              </a:rPr>
              <a:t>Site plan</a:t>
            </a:r>
            <a:endParaRPr lang="en-GB" b="1" dirty="0">
              <a:solidFill>
                <a:srgbClr val="FF0000"/>
              </a:solidFill>
            </a:endParaRPr>
          </a:p>
        </p:txBody>
      </p:sp>
      <p:sp>
        <p:nvSpPr>
          <p:cNvPr id="37" name="Rectangle 36"/>
          <p:cNvSpPr/>
          <p:nvPr/>
        </p:nvSpPr>
        <p:spPr>
          <a:xfrm>
            <a:off x="2802296" y="1007827"/>
            <a:ext cx="1983459" cy="646331"/>
          </a:xfrm>
          <a:prstGeom prst="rect">
            <a:avLst/>
          </a:prstGeom>
        </p:spPr>
        <p:txBody>
          <a:bodyPr wrap="square">
            <a:spAutoFit/>
          </a:bodyPr>
          <a:lstStyle/>
          <a:p>
            <a:r>
              <a:rPr lang="en-GB" b="1" dirty="0" smtClean="0">
                <a:solidFill>
                  <a:srgbClr val="FF0000"/>
                </a:solidFill>
              </a:rPr>
              <a:t>Location or Block plan</a:t>
            </a:r>
            <a:endParaRPr lang="en-GB" b="1" dirty="0">
              <a:solidFill>
                <a:srgbClr val="FF0000"/>
              </a:solidFill>
            </a:endParaRPr>
          </a:p>
        </p:txBody>
      </p:sp>
      <p:sp>
        <p:nvSpPr>
          <p:cNvPr id="38" name="Rectangle 37"/>
          <p:cNvSpPr/>
          <p:nvPr/>
        </p:nvSpPr>
        <p:spPr>
          <a:xfrm>
            <a:off x="4856727" y="1007827"/>
            <a:ext cx="1983459" cy="369332"/>
          </a:xfrm>
          <a:prstGeom prst="rect">
            <a:avLst/>
          </a:prstGeom>
        </p:spPr>
        <p:txBody>
          <a:bodyPr wrap="square">
            <a:spAutoFit/>
          </a:bodyPr>
          <a:lstStyle/>
          <a:p>
            <a:r>
              <a:rPr lang="en-GB" b="1" dirty="0" smtClean="0">
                <a:solidFill>
                  <a:srgbClr val="FF0000"/>
                </a:solidFill>
              </a:rPr>
              <a:t>Floor plan</a:t>
            </a:r>
            <a:endParaRPr lang="en-GB" b="1" dirty="0">
              <a:solidFill>
                <a:srgbClr val="FF0000"/>
              </a:solidFill>
            </a:endParaRPr>
          </a:p>
        </p:txBody>
      </p:sp>
      <p:sp>
        <p:nvSpPr>
          <p:cNvPr id="39" name="Rectangle 38"/>
          <p:cNvSpPr/>
          <p:nvPr/>
        </p:nvSpPr>
        <p:spPr>
          <a:xfrm>
            <a:off x="842867" y="1720346"/>
            <a:ext cx="1983459" cy="369332"/>
          </a:xfrm>
          <a:prstGeom prst="rect">
            <a:avLst/>
          </a:prstGeom>
        </p:spPr>
        <p:txBody>
          <a:bodyPr wrap="square">
            <a:spAutoFit/>
          </a:bodyPr>
          <a:lstStyle/>
          <a:p>
            <a:r>
              <a:rPr lang="en-GB" b="1" dirty="0" smtClean="0">
                <a:solidFill>
                  <a:srgbClr val="FF0000"/>
                </a:solidFill>
              </a:rPr>
              <a:t>Insulation</a:t>
            </a:r>
            <a:endParaRPr lang="en-GB" b="1" dirty="0">
              <a:solidFill>
                <a:srgbClr val="FF0000"/>
              </a:solidFill>
            </a:endParaRPr>
          </a:p>
        </p:txBody>
      </p:sp>
      <p:sp>
        <p:nvSpPr>
          <p:cNvPr id="40" name="Rectangle 39"/>
          <p:cNvSpPr/>
          <p:nvPr/>
        </p:nvSpPr>
        <p:spPr>
          <a:xfrm>
            <a:off x="2968550" y="1720346"/>
            <a:ext cx="2648479" cy="369332"/>
          </a:xfrm>
          <a:prstGeom prst="rect">
            <a:avLst/>
          </a:prstGeom>
        </p:spPr>
        <p:txBody>
          <a:bodyPr wrap="square">
            <a:spAutoFit/>
          </a:bodyPr>
          <a:lstStyle/>
          <a:p>
            <a:r>
              <a:rPr lang="en-GB" b="1" dirty="0" smtClean="0">
                <a:solidFill>
                  <a:srgbClr val="FF0000"/>
                </a:solidFill>
              </a:rPr>
              <a:t>Sawn wood – any type</a:t>
            </a:r>
            <a:endParaRPr lang="en-GB" b="1" dirty="0">
              <a:solidFill>
                <a:srgbClr val="FF0000"/>
              </a:solidFill>
            </a:endParaRPr>
          </a:p>
        </p:txBody>
      </p:sp>
      <p:sp>
        <p:nvSpPr>
          <p:cNvPr id="41" name="Rectangle 40"/>
          <p:cNvSpPr/>
          <p:nvPr/>
        </p:nvSpPr>
        <p:spPr>
          <a:xfrm>
            <a:off x="842867" y="2029105"/>
            <a:ext cx="1983459" cy="369332"/>
          </a:xfrm>
          <a:prstGeom prst="rect">
            <a:avLst/>
          </a:prstGeom>
        </p:spPr>
        <p:txBody>
          <a:bodyPr wrap="square">
            <a:spAutoFit/>
          </a:bodyPr>
          <a:lstStyle/>
          <a:p>
            <a:r>
              <a:rPr lang="en-GB" b="1" dirty="0" smtClean="0">
                <a:solidFill>
                  <a:srgbClr val="FF0000"/>
                </a:solidFill>
              </a:rPr>
              <a:t>North symbol</a:t>
            </a:r>
            <a:endParaRPr lang="en-GB" b="1" dirty="0">
              <a:solidFill>
                <a:srgbClr val="FF0000"/>
              </a:solidFill>
            </a:endParaRPr>
          </a:p>
        </p:txBody>
      </p:sp>
      <p:sp>
        <p:nvSpPr>
          <p:cNvPr id="42" name="Rectangle 41"/>
          <p:cNvSpPr/>
          <p:nvPr/>
        </p:nvSpPr>
        <p:spPr>
          <a:xfrm>
            <a:off x="2968550" y="2029105"/>
            <a:ext cx="1983459" cy="369332"/>
          </a:xfrm>
          <a:prstGeom prst="rect">
            <a:avLst/>
          </a:prstGeom>
        </p:spPr>
        <p:txBody>
          <a:bodyPr wrap="square">
            <a:spAutoFit/>
          </a:bodyPr>
          <a:lstStyle/>
          <a:p>
            <a:r>
              <a:rPr lang="en-GB" b="1" dirty="0" smtClean="0">
                <a:solidFill>
                  <a:srgbClr val="FF0000"/>
                </a:solidFill>
              </a:rPr>
              <a:t>Brickwork</a:t>
            </a:r>
            <a:endParaRPr lang="en-GB" b="1" dirty="0">
              <a:solidFill>
                <a:srgbClr val="FF0000"/>
              </a:solidFill>
            </a:endParaRPr>
          </a:p>
        </p:txBody>
      </p:sp>
      <p:sp>
        <p:nvSpPr>
          <p:cNvPr id="43" name="Rectangle 42"/>
          <p:cNvSpPr/>
          <p:nvPr/>
        </p:nvSpPr>
        <p:spPr>
          <a:xfrm>
            <a:off x="842867" y="2361614"/>
            <a:ext cx="1983459" cy="369332"/>
          </a:xfrm>
          <a:prstGeom prst="rect">
            <a:avLst/>
          </a:prstGeom>
        </p:spPr>
        <p:txBody>
          <a:bodyPr wrap="square">
            <a:spAutoFit/>
          </a:bodyPr>
          <a:lstStyle/>
          <a:p>
            <a:r>
              <a:rPr lang="en-GB" b="1" dirty="0" smtClean="0">
                <a:solidFill>
                  <a:srgbClr val="FF0000"/>
                </a:solidFill>
              </a:rPr>
              <a:t>Socket</a:t>
            </a:r>
            <a:endParaRPr lang="en-GB" b="1" dirty="0">
              <a:solidFill>
                <a:srgbClr val="FF0000"/>
              </a:solidFill>
            </a:endParaRPr>
          </a:p>
        </p:txBody>
      </p:sp>
      <p:sp>
        <p:nvSpPr>
          <p:cNvPr id="44" name="Rectangle 43"/>
          <p:cNvSpPr/>
          <p:nvPr/>
        </p:nvSpPr>
        <p:spPr>
          <a:xfrm>
            <a:off x="842867" y="2729749"/>
            <a:ext cx="1983459" cy="369332"/>
          </a:xfrm>
          <a:prstGeom prst="rect">
            <a:avLst/>
          </a:prstGeom>
        </p:spPr>
        <p:txBody>
          <a:bodyPr wrap="square">
            <a:spAutoFit/>
          </a:bodyPr>
          <a:lstStyle/>
          <a:p>
            <a:r>
              <a:rPr lang="en-GB" b="1" dirty="0" smtClean="0">
                <a:solidFill>
                  <a:srgbClr val="FF0000"/>
                </a:solidFill>
              </a:rPr>
              <a:t>Switch</a:t>
            </a:r>
            <a:endParaRPr lang="en-GB" b="1" dirty="0">
              <a:solidFill>
                <a:srgbClr val="FF0000"/>
              </a:solidFill>
            </a:endParaRPr>
          </a:p>
        </p:txBody>
      </p:sp>
      <p:sp>
        <p:nvSpPr>
          <p:cNvPr id="46" name="Rectangle 45"/>
          <p:cNvSpPr/>
          <p:nvPr/>
        </p:nvSpPr>
        <p:spPr>
          <a:xfrm>
            <a:off x="2980426" y="2361614"/>
            <a:ext cx="1983459" cy="369332"/>
          </a:xfrm>
          <a:prstGeom prst="rect">
            <a:avLst/>
          </a:prstGeom>
        </p:spPr>
        <p:txBody>
          <a:bodyPr wrap="square">
            <a:spAutoFit/>
          </a:bodyPr>
          <a:lstStyle/>
          <a:p>
            <a:r>
              <a:rPr lang="en-GB" b="1" dirty="0" smtClean="0">
                <a:solidFill>
                  <a:srgbClr val="FF0000"/>
                </a:solidFill>
              </a:rPr>
              <a:t>Lamp or Bulb</a:t>
            </a:r>
            <a:endParaRPr lang="en-GB" b="1" dirty="0">
              <a:solidFill>
                <a:srgbClr val="FF0000"/>
              </a:solidFill>
            </a:endParaRPr>
          </a:p>
        </p:txBody>
      </p:sp>
      <p:sp>
        <p:nvSpPr>
          <p:cNvPr id="20" name="TextBox 19"/>
          <p:cNvSpPr txBox="1"/>
          <p:nvPr/>
        </p:nvSpPr>
        <p:spPr>
          <a:xfrm>
            <a:off x="6317673" y="5700157"/>
            <a:ext cx="2826327" cy="307777"/>
          </a:xfrm>
          <a:prstGeom prst="rect">
            <a:avLst/>
          </a:prstGeom>
          <a:noFill/>
        </p:spPr>
        <p:txBody>
          <a:bodyPr wrap="square" rtlCol="0">
            <a:spAutoFit/>
          </a:bodyPr>
          <a:lstStyle/>
          <a:p>
            <a:r>
              <a:rPr lang="en-GB" sz="1400" b="1" dirty="0" smtClean="0">
                <a:solidFill>
                  <a:srgbClr val="00B0F0"/>
                </a:solidFill>
              </a:rPr>
              <a:t>Floor Plan(scale normally 1:200)</a:t>
            </a:r>
            <a:endParaRPr lang="en-GB" sz="1400" dirty="0"/>
          </a:p>
        </p:txBody>
      </p:sp>
      <p:sp>
        <p:nvSpPr>
          <p:cNvPr id="22" name="TextBox 21"/>
          <p:cNvSpPr txBox="1"/>
          <p:nvPr/>
        </p:nvSpPr>
        <p:spPr>
          <a:xfrm>
            <a:off x="6151418" y="3906983"/>
            <a:ext cx="2992582" cy="307777"/>
          </a:xfrm>
          <a:prstGeom prst="rect">
            <a:avLst/>
          </a:prstGeom>
          <a:noFill/>
        </p:spPr>
        <p:txBody>
          <a:bodyPr wrap="square" rtlCol="0">
            <a:spAutoFit/>
          </a:bodyPr>
          <a:lstStyle/>
          <a:p>
            <a:r>
              <a:rPr lang="en-GB" sz="1400" b="1" dirty="0" smtClean="0">
                <a:solidFill>
                  <a:srgbClr val="00B0F0"/>
                </a:solidFill>
              </a:rPr>
              <a:t>Location plan(scale normally 1:1250)</a:t>
            </a:r>
            <a:endParaRPr lang="en-GB" sz="1400" dirty="0"/>
          </a:p>
        </p:txBody>
      </p:sp>
      <p:sp>
        <p:nvSpPr>
          <p:cNvPr id="23" name="TextBox 22"/>
          <p:cNvSpPr txBox="1"/>
          <p:nvPr/>
        </p:nvSpPr>
        <p:spPr>
          <a:xfrm>
            <a:off x="6151418" y="1995056"/>
            <a:ext cx="2992582" cy="307777"/>
          </a:xfrm>
          <a:prstGeom prst="rect">
            <a:avLst/>
          </a:prstGeom>
          <a:noFill/>
        </p:spPr>
        <p:txBody>
          <a:bodyPr wrap="square" rtlCol="0">
            <a:spAutoFit/>
          </a:bodyPr>
          <a:lstStyle/>
          <a:p>
            <a:r>
              <a:rPr lang="en-GB" sz="1400" b="1" dirty="0" smtClean="0">
                <a:solidFill>
                  <a:srgbClr val="00B0F0"/>
                </a:solidFill>
              </a:rPr>
              <a:t>Site plan (scale normally 1:50)</a:t>
            </a:r>
            <a:endParaRPr lang="en-GB" sz="1400" dirty="0"/>
          </a:p>
        </p:txBody>
      </p:sp>
      <p:sp>
        <p:nvSpPr>
          <p:cNvPr id="24" name="TextBox 23">
            <a:hlinkClick r:id="rId4" action="ppaction://hlinksldjump"/>
          </p:cNvPr>
          <p:cNvSpPr txBox="1"/>
          <p:nvPr/>
        </p:nvSpPr>
        <p:spPr>
          <a:xfrm>
            <a:off x="7970293" y="0"/>
            <a:ext cx="1173712" cy="369332"/>
          </a:xfrm>
          <a:prstGeom prst="rect">
            <a:avLst/>
          </a:prstGeom>
          <a:solidFill>
            <a:schemeClr val="bg1">
              <a:lumMod val="50000"/>
            </a:schemeClr>
          </a:solidFill>
        </p:spPr>
        <p:txBody>
          <a:bodyPr wrap="square" rtlCol="0">
            <a:spAutoFit/>
          </a:bodyPr>
          <a:lstStyle/>
          <a:p>
            <a:r>
              <a:rPr lang="en-GB" dirty="0" smtClean="0">
                <a:solidFill>
                  <a:schemeClr val="bg1">
                    <a:lumMod val="95000"/>
                  </a:schemeClr>
                </a:solidFill>
              </a:rPr>
              <a:t>Index</a:t>
            </a:r>
            <a:endParaRPr lang="en-GB" dirty="0">
              <a:solidFill>
                <a:schemeClr val="bg1">
                  <a:lumMod val="95000"/>
                </a:schemeClr>
              </a:solidFill>
            </a:endParaRPr>
          </a:p>
        </p:txBody>
      </p:sp>
    </p:spTree>
    <p:extLst>
      <p:ext uri="{BB962C8B-B14F-4D97-AF65-F5344CB8AC3E}">
        <p14:creationId xmlns:p14="http://schemas.microsoft.com/office/powerpoint/2010/main" val="3727754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wipe(left)">
                                      <p:cBhvr>
                                        <p:cTn id="12" dur="500"/>
                                        <p:tgtEl>
                                          <p:spTgt spid="36"/>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left)">
                                      <p:cBhvr>
                                        <p:cTn id="15" dur="500"/>
                                        <p:tgtEl>
                                          <p:spTgt spid="2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wipe(left)">
                                      <p:cBhvr>
                                        <p:cTn id="20" dur="500"/>
                                        <p:tgtEl>
                                          <p:spTgt spid="37"/>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left)">
                                      <p:cBhvr>
                                        <p:cTn id="23" dur="500"/>
                                        <p:tgtEl>
                                          <p:spTgt spid="2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left)">
                                      <p:cBhvr>
                                        <p:cTn id="28" dur="500"/>
                                        <p:tgtEl>
                                          <p:spTgt spid="38"/>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left)">
                                      <p:cBhvr>
                                        <p:cTn id="31" dur="500"/>
                                        <p:tgtEl>
                                          <p:spTgt spid="20"/>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left)">
                                      <p:cBhvr>
                                        <p:cTn id="36" dur="500"/>
                                        <p:tgtEl>
                                          <p:spTgt spid="39"/>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40"/>
                                        </p:tgtEl>
                                        <p:attrNameLst>
                                          <p:attrName>style.visibility</p:attrName>
                                        </p:attrNameLst>
                                      </p:cBhvr>
                                      <p:to>
                                        <p:strVal val="visible"/>
                                      </p:to>
                                    </p:set>
                                    <p:animEffect transition="in" filter="wipe(left)">
                                      <p:cBhvr>
                                        <p:cTn id="41" dur="500"/>
                                        <p:tgtEl>
                                          <p:spTgt spid="40"/>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41"/>
                                        </p:tgtEl>
                                        <p:attrNameLst>
                                          <p:attrName>style.visibility</p:attrName>
                                        </p:attrNameLst>
                                      </p:cBhvr>
                                      <p:to>
                                        <p:strVal val="visible"/>
                                      </p:to>
                                    </p:set>
                                    <p:animEffect transition="in" filter="wipe(left)">
                                      <p:cBhvr>
                                        <p:cTn id="46" dur="500"/>
                                        <p:tgtEl>
                                          <p:spTgt spid="41"/>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wipe(left)">
                                      <p:cBhvr>
                                        <p:cTn id="51" dur="500"/>
                                        <p:tgtEl>
                                          <p:spTgt spid="42"/>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wipe(left)">
                                      <p:cBhvr>
                                        <p:cTn id="56" dur="500"/>
                                        <p:tgtEl>
                                          <p:spTgt spid="43"/>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46"/>
                                        </p:tgtEl>
                                        <p:attrNameLst>
                                          <p:attrName>style.visibility</p:attrName>
                                        </p:attrNameLst>
                                      </p:cBhvr>
                                      <p:to>
                                        <p:strVal val="visible"/>
                                      </p:to>
                                    </p:set>
                                    <p:animEffect transition="in" filter="wipe(left)">
                                      <p:cBhvr>
                                        <p:cTn id="66"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36" grpId="0"/>
      <p:bldP spid="37" grpId="0"/>
      <p:bldP spid="38" grpId="0"/>
      <p:bldP spid="39" grpId="0"/>
      <p:bldP spid="40" grpId="0"/>
      <p:bldP spid="41" grpId="0"/>
      <p:bldP spid="42" grpId="0"/>
      <p:bldP spid="43" grpId="0"/>
      <p:bldP spid="44" grpId="0"/>
      <p:bldP spid="46" grpId="0"/>
      <p:bldP spid="20" grpId="0"/>
      <p:bldP spid="22" grpId="0"/>
      <p:bldP spid="2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361</Words>
  <Application>Microsoft Office PowerPoint</Application>
  <PresentationFormat>On-screen Show (4:3)</PresentationFormat>
  <Paragraphs>92</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Jacquie</dc:creator>
  <cp:lastModifiedBy>Jacquie</cp:lastModifiedBy>
  <cp:revision>2</cp:revision>
  <dcterms:created xsi:type="dcterms:W3CDTF">2012-11-05T18:54:25Z</dcterms:created>
  <dcterms:modified xsi:type="dcterms:W3CDTF">2012-11-05T18:56:45Z</dcterms:modified>
</cp:coreProperties>
</file>