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D4D35-A3C5-4ABC-B84F-0A807BD8E289}" type="datetimeFigureOut">
              <a:rPr lang="en-GB" smtClean="0"/>
              <a:t>05/11/2012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BE3C8-EDCB-4C72-BD0C-F4E4832FDE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8426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D4D35-A3C5-4ABC-B84F-0A807BD8E289}" type="datetimeFigureOut">
              <a:rPr lang="en-GB" smtClean="0"/>
              <a:t>05/11/2012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BE3C8-EDCB-4C72-BD0C-F4E4832FDE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7878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D4D35-A3C5-4ABC-B84F-0A807BD8E289}" type="datetimeFigureOut">
              <a:rPr lang="en-GB" smtClean="0"/>
              <a:t>05/11/2012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BE3C8-EDCB-4C72-BD0C-F4E4832FDE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5961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D4D35-A3C5-4ABC-B84F-0A807BD8E289}" type="datetimeFigureOut">
              <a:rPr lang="en-GB" smtClean="0"/>
              <a:t>05/11/2012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BE3C8-EDCB-4C72-BD0C-F4E4832FDE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13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D4D35-A3C5-4ABC-B84F-0A807BD8E289}" type="datetimeFigureOut">
              <a:rPr lang="en-GB" smtClean="0"/>
              <a:t>05/11/2012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BE3C8-EDCB-4C72-BD0C-F4E4832FDE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2292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D4D35-A3C5-4ABC-B84F-0A807BD8E289}" type="datetimeFigureOut">
              <a:rPr lang="en-GB" smtClean="0"/>
              <a:t>05/11/2012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BE3C8-EDCB-4C72-BD0C-F4E4832FDE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5386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D4D35-A3C5-4ABC-B84F-0A807BD8E289}" type="datetimeFigureOut">
              <a:rPr lang="en-GB" smtClean="0"/>
              <a:t>05/11/2012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BE3C8-EDCB-4C72-BD0C-F4E4832FDE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8635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D4D35-A3C5-4ABC-B84F-0A807BD8E289}" type="datetimeFigureOut">
              <a:rPr lang="en-GB" smtClean="0"/>
              <a:t>05/11/2012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BE3C8-EDCB-4C72-BD0C-F4E4832FDE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8288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D4D35-A3C5-4ABC-B84F-0A807BD8E289}" type="datetimeFigureOut">
              <a:rPr lang="en-GB" smtClean="0"/>
              <a:t>05/11/2012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BE3C8-EDCB-4C72-BD0C-F4E4832FDE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4923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D4D35-A3C5-4ABC-B84F-0A807BD8E289}" type="datetimeFigureOut">
              <a:rPr lang="en-GB" smtClean="0"/>
              <a:t>05/11/2012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BE3C8-EDCB-4C72-BD0C-F4E4832FDE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9322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D4D35-A3C5-4ABC-B84F-0A807BD8E289}" type="datetimeFigureOut">
              <a:rPr lang="en-GB" smtClean="0"/>
              <a:t>05/11/2012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BE3C8-EDCB-4C72-BD0C-F4E4832FDE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4733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9D4D35-A3C5-4ABC-B84F-0A807BD8E289}" type="datetimeFigureOut">
              <a:rPr lang="en-GB" smtClean="0"/>
              <a:t>05/11/2012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BE3C8-EDCB-4C72-BD0C-F4E4832FDE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4504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slide" Target="slide2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slide" Target="slide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 descr="Pages from SC_Graphic-Communication_all_2010_Page_1.jpg"/>
          <p:cNvPicPr>
            <a:picLocks noChangeAspect="1"/>
          </p:cNvPicPr>
          <p:nvPr/>
        </p:nvPicPr>
        <p:blipFill>
          <a:blip r:embed="rId2" cstate="print"/>
          <a:srcRect l="4675" t="4483" r="46015" b="37093"/>
          <a:stretch>
            <a:fillRect/>
          </a:stretch>
        </p:blipFill>
        <p:spPr>
          <a:xfrm>
            <a:off x="356260" y="546263"/>
            <a:ext cx="5628904" cy="5058889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0" y="476672"/>
            <a:ext cx="53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1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4766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/>
              <a:t>Standard Grade Graphic Communication Credit KI  2010 </a:t>
            </a:r>
            <a:r>
              <a:rPr lang="en-GB" b="1" dirty="0" smtClean="0"/>
              <a:t>Q1.</a:t>
            </a:r>
            <a:endParaRPr lang="en-GB" b="1" dirty="0"/>
          </a:p>
        </p:txBody>
      </p:sp>
      <p:pic>
        <p:nvPicPr>
          <p:cNvPr id="30722" name="Picture 2" descr="http://www.geekalerts.com/u/helicopter-simulat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6002" y="3195181"/>
            <a:ext cx="2854243" cy="2219967"/>
          </a:xfrm>
          <a:prstGeom prst="rect">
            <a:avLst/>
          </a:prstGeom>
          <a:noFill/>
        </p:spPr>
      </p:pic>
      <p:sp>
        <p:nvSpPr>
          <p:cNvPr id="47" name="Rectangle 46"/>
          <p:cNvSpPr/>
          <p:nvPr/>
        </p:nvSpPr>
        <p:spPr>
          <a:xfrm>
            <a:off x="380010" y="1002587"/>
            <a:ext cx="66864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              Animations are watched and simulations are interactive/You can affect the outcome in a simulation, you can’t in an animation.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771897" y="1972235"/>
            <a:ext cx="52132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 It is safer/It is cheaper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771897" y="2629507"/>
            <a:ext cx="52132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Many different flying situations can be simulated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665019" y="3761691"/>
            <a:ext cx="52132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          Use animations  in promotional or sales presentation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641268" y="4901723"/>
            <a:ext cx="52132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          To test how the helicopter would behave in a crash situation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85005" y="5463871"/>
            <a:ext cx="20673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/>
              <a:t>Simulator</a:t>
            </a:r>
            <a:endParaRPr lang="en-GB" sz="1400" b="1" dirty="0"/>
          </a:p>
        </p:txBody>
      </p:sp>
      <p:pic>
        <p:nvPicPr>
          <p:cNvPr id="11266" name="Picture 2" descr="http://bizconsult.ch/images/helicopter_animation.gif"/>
          <p:cNvPicPr>
            <a:picLocks noChangeAspect="1" noChangeArrowheads="1" noCrop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78047" y="1410492"/>
            <a:ext cx="2157070" cy="938326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6577054" y="2315154"/>
            <a:ext cx="20673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/>
              <a:t>Animation</a:t>
            </a:r>
            <a:endParaRPr lang="en-GB" sz="1400" b="1" dirty="0"/>
          </a:p>
        </p:txBody>
      </p:sp>
      <p:sp>
        <p:nvSpPr>
          <p:cNvPr id="15" name="TextBox 14">
            <a:hlinkClick r:id="rId5" action="ppaction://hlinksldjump"/>
          </p:cNvPr>
          <p:cNvSpPr txBox="1"/>
          <p:nvPr/>
        </p:nvSpPr>
        <p:spPr>
          <a:xfrm>
            <a:off x="7970293" y="0"/>
            <a:ext cx="1173712" cy="3693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Index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118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2" grpId="0"/>
      <p:bldP spid="53" grpId="0"/>
      <p:bldP spid="55" grpId="0"/>
      <p:bldP spid="57" grpId="0"/>
      <p:bldP spid="14" grpId="0"/>
      <p:bldP spid="16" grpId="0"/>
      <p:bldP spid="1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/>
          <p:cNvSpPr/>
          <p:nvPr/>
        </p:nvSpPr>
        <p:spPr>
          <a:xfrm>
            <a:off x="1555751" y="6400207"/>
            <a:ext cx="1079500" cy="14664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1" name="Group 30"/>
          <p:cNvGrpSpPr/>
          <p:nvPr/>
        </p:nvGrpSpPr>
        <p:grpSpPr>
          <a:xfrm>
            <a:off x="1041626" y="4041716"/>
            <a:ext cx="7079198" cy="2124119"/>
            <a:chOff x="1041626" y="4041716"/>
            <a:chExt cx="7079198" cy="2124119"/>
          </a:xfrm>
        </p:grpSpPr>
        <p:sp>
          <p:nvSpPr>
            <p:cNvPr id="25" name="TextBox 24"/>
            <p:cNvSpPr txBox="1"/>
            <p:nvPr/>
          </p:nvSpPr>
          <p:spPr>
            <a:xfrm>
              <a:off x="1041626" y="5796503"/>
              <a:ext cx="17095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>
                  <a:solidFill>
                    <a:srgbClr val="FF0000"/>
                  </a:solidFill>
                </a:rPr>
                <a:t>Nine (9)</a:t>
              </a:r>
              <a:endParaRPr lang="en-GB" b="1" dirty="0">
                <a:solidFill>
                  <a:srgbClr val="FF0000"/>
                </a:solidFill>
              </a:endParaRPr>
            </a:p>
          </p:txBody>
        </p:sp>
        <p:sp>
          <p:nvSpPr>
            <p:cNvPr id="29" name="Freeform 28"/>
            <p:cNvSpPr/>
            <p:nvPr/>
          </p:nvSpPr>
          <p:spPr>
            <a:xfrm>
              <a:off x="7393383" y="4041716"/>
              <a:ext cx="727441" cy="591471"/>
            </a:xfrm>
            <a:custGeom>
              <a:avLst/>
              <a:gdLst>
                <a:gd name="connsiteX0" fmla="*/ 0 w 727441"/>
                <a:gd name="connsiteY0" fmla="*/ 0 h 591471"/>
                <a:gd name="connsiteX1" fmla="*/ 499691 w 727441"/>
                <a:gd name="connsiteY1" fmla="*/ 0 h 591471"/>
                <a:gd name="connsiteX2" fmla="*/ 492892 w 727441"/>
                <a:gd name="connsiteY2" fmla="*/ 91780 h 591471"/>
                <a:gd name="connsiteX3" fmla="*/ 353523 w 727441"/>
                <a:gd name="connsiteY3" fmla="*/ 98578 h 591471"/>
                <a:gd name="connsiteX4" fmla="*/ 520086 w 727441"/>
                <a:gd name="connsiteY4" fmla="*/ 489493 h 591471"/>
                <a:gd name="connsiteX5" fmla="*/ 727441 w 727441"/>
                <a:gd name="connsiteY5" fmla="*/ 492892 h 591471"/>
                <a:gd name="connsiteX6" fmla="*/ 727441 w 727441"/>
                <a:gd name="connsiteY6" fmla="*/ 588071 h 591471"/>
                <a:gd name="connsiteX7" fmla="*/ 0 w 727441"/>
                <a:gd name="connsiteY7" fmla="*/ 591471 h 591471"/>
                <a:gd name="connsiteX8" fmla="*/ 3399 w 727441"/>
                <a:gd name="connsiteY8" fmla="*/ 496291 h 591471"/>
                <a:gd name="connsiteX9" fmla="*/ 149567 w 727441"/>
                <a:gd name="connsiteY9" fmla="*/ 492892 h 591471"/>
                <a:gd name="connsiteX10" fmla="*/ 152966 w 727441"/>
                <a:gd name="connsiteY10" fmla="*/ 101978 h 591471"/>
                <a:gd name="connsiteX11" fmla="*/ 3399 w 727441"/>
                <a:gd name="connsiteY11" fmla="*/ 101978 h 591471"/>
                <a:gd name="connsiteX12" fmla="*/ 0 w 727441"/>
                <a:gd name="connsiteY12" fmla="*/ 0 h 591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27441" h="591471">
                  <a:moveTo>
                    <a:pt x="0" y="0"/>
                  </a:moveTo>
                  <a:lnTo>
                    <a:pt x="499691" y="0"/>
                  </a:lnTo>
                  <a:lnTo>
                    <a:pt x="492892" y="91780"/>
                  </a:lnTo>
                  <a:lnTo>
                    <a:pt x="353523" y="98578"/>
                  </a:lnTo>
                  <a:lnTo>
                    <a:pt x="520086" y="489493"/>
                  </a:lnTo>
                  <a:lnTo>
                    <a:pt x="727441" y="492892"/>
                  </a:lnTo>
                  <a:lnTo>
                    <a:pt x="727441" y="588071"/>
                  </a:lnTo>
                  <a:lnTo>
                    <a:pt x="0" y="591471"/>
                  </a:lnTo>
                  <a:lnTo>
                    <a:pt x="3399" y="496291"/>
                  </a:lnTo>
                  <a:lnTo>
                    <a:pt x="149567" y="492892"/>
                  </a:lnTo>
                  <a:lnTo>
                    <a:pt x="152966" y="101978"/>
                  </a:lnTo>
                  <a:lnTo>
                    <a:pt x="3399" y="101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641702" y="5037698"/>
            <a:ext cx="5101186" cy="1104284"/>
            <a:chOff x="3641702" y="5037698"/>
            <a:chExt cx="5101186" cy="1104284"/>
          </a:xfrm>
        </p:grpSpPr>
        <p:sp>
          <p:nvSpPr>
            <p:cNvPr id="27" name="TextBox 26"/>
            <p:cNvSpPr txBox="1"/>
            <p:nvPr/>
          </p:nvSpPr>
          <p:spPr>
            <a:xfrm>
              <a:off x="3641702" y="5772650"/>
              <a:ext cx="17095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>
                  <a:solidFill>
                    <a:srgbClr val="FF0000"/>
                  </a:solidFill>
                </a:rPr>
                <a:t>Fourteen (14)</a:t>
              </a:r>
              <a:endParaRPr lang="en-GB" b="1" dirty="0">
                <a:solidFill>
                  <a:srgbClr val="FF0000"/>
                </a:solidFill>
              </a:endParaRPr>
            </a:p>
          </p:txBody>
        </p:sp>
        <p:sp>
          <p:nvSpPr>
            <p:cNvPr id="30" name="Freeform 29"/>
            <p:cNvSpPr/>
            <p:nvPr/>
          </p:nvSpPr>
          <p:spPr>
            <a:xfrm>
              <a:off x="8175212" y="5037698"/>
              <a:ext cx="567676" cy="591471"/>
            </a:xfrm>
            <a:custGeom>
              <a:avLst/>
              <a:gdLst>
                <a:gd name="connsiteX0" fmla="*/ 0 w 567676"/>
                <a:gd name="connsiteY0" fmla="*/ 0 h 591471"/>
                <a:gd name="connsiteX1" fmla="*/ 560877 w 567676"/>
                <a:gd name="connsiteY1" fmla="*/ 0 h 591471"/>
                <a:gd name="connsiteX2" fmla="*/ 567676 w 567676"/>
                <a:gd name="connsiteY2" fmla="*/ 101978 h 591471"/>
                <a:gd name="connsiteX3" fmla="*/ 414709 w 567676"/>
                <a:gd name="connsiteY3" fmla="*/ 101978 h 591471"/>
                <a:gd name="connsiteX4" fmla="*/ 418108 w 567676"/>
                <a:gd name="connsiteY4" fmla="*/ 492892 h 591471"/>
                <a:gd name="connsiteX5" fmla="*/ 560877 w 567676"/>
                <a:gd name="connsiteY5" fmla="*/ 496292 h 591471"/>
                <a:gd name="connsiteX6" fmla="*/ 557478 w 567676"/>
                <a:gd name="connsiteY6" fmla="*/ 588072 h 591471"/>
                <a:gd name="connsiteX7" fmla="*/ 61187 w 567676"/>
                <a:gd name="connsiteY7" fmla="*/ 591471 h 591471"/>
                <a:gd name="connsiteX8" fmla="*/ 61187 w 567676"/>
                <a:gd name="connsiteY8" fmla="*/ 496292 h 591471"/>
                <a:gd name="connsiteX9" fmla="*/ 210754 w 567676"/>
                <a:gd name="connsiteY9" fmla="*/ 496292 h 591471"/>
                <a:gd name="connsiteX10" fmla="*/ 159765 w 567676"/>
                <a:gd name="connsiteY10" fmla="*/ 98579 h 591471"/>
                <a:gd name="connsiteX11" fmla="*/ 3399 w 567676"/>
                <a:gd name="connsiteY11" fmla="*/ 105377 h 591471"/>
                <a:gd name="connsiteX12" fmla="*/ 0 w 567676"/>
                <a:gd name="connsiteY12" fmla="*/ 0 h 591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7676" h="591471">
                  <a:moveTo>
                    <a:pt x="0" y="0"/>
                  </a:moveTo>
                  <a:lnTo>
                    <a:pt x="560877" y="0"/>
                  </a:lnTo>
                  <a:lnTo>
                    <a:pt x="567676" y="101978"/>
                  </a:lnTo>
                  <a:lnTo>
                    <a:pt x="414709" y="101978"/>
                  </a:lnTo>
                  <a:lnTo>
                    <a:pt x="418108" y="492892"/>
                  </a:lnTo>
                  <a:lnTo>
                    <a:pt x="560877" y="496292"/>
                  </a:lnTo>
                  <a:lnTo>
                    <a:pt x="557478" y="588072"/>
                  </a:lnTo>
                  <a:lnTo>
                    <a:pt x="61187" y="591471"/>
                  </a:lnTo>
                  <a:lnTo>
                    <a:pt x="61187" y="496292"/>
                  </a:lnTo>
                  <a:lnTo>
                    <a:pt x="210754" y="496292"/>
                  </a:lnTo>
                  <a:lnTo>
                    <a:pt x="159765" y="98579"/>
                  </a:lnTo>
                  <a:lnTo>
                    <a:pt x="3399" y="1053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065475" y="1068670"/>
            <a:ext cx="1900362" cy="2703820"/>
            <a:chOff x="1065475" y="1068670"/>
            <a:chExt cx="1900362" cy="2703820"/>
          </a:xfrm>
        </p:grpSpPr>
        <p:sp>
          <p:nvSpPr>
            <p:cNvPr id="15" name="Freeform 14"/>
            <p:cNvSpPr/>
            <p:nvPr/>
          </p:nvSpPr>
          <p:spPr>
            <a:xfrm>
              <a:off x="1873679" y="1068670"/>
              <a:ext cx="704031" cy="740496"/>
            </a:xfrm>
            <a:custGeom>
              <a:avLst/>
              <a:gdLst>
                <a:gd name="connsiteX0" fmla="*/ 8414 w 704031"/>
                <a:gd name="connsiteY0" fmla="*/ 123416 h 740496"/>
                <a:gd name="connsiteX1" fmla="*/ 8414 w 704031"/>
                <a:gd name="connsiteY1" fmla="*/ 123416 h 740496"/>
                <a:gd name="connsiteX2" fmla="*/ 373052 w 704031"/>
                <a:gd name="connsiteY2" fmla="*/ 8415 h 740496"/>
                <a:gd name="connsiteX3" fmla="*/ 431955 w 704031"/>
                <a:gd name="connsiteY3" fmla="*/ 0 h 740496"/>
                <a:gd name="connsiteX4" fmla="*/ 499273 w 704031"/>
                <a:gd name="connsiteY4" fmla="*/ 8415 h 740496"/>
                <a:gd name="connsiteX5" fmla="*/ 560981 w 704031"/>
                <a:gd name="connsiteY5" fmla="*/ 19634 h 740496"/>
                <a:gd name="connsiteX6" fmla="*/ 625494 w 704031"/>
                <a:gd name="connsiteY6" fmla="*/ 39269 h 740496"/>
                <a:gd name="connsiteX7" fmla="*/ 667568 w 704031"/>
                <a:gd name="connsiteY7" fmla="*/ 72928 h 740496"/>
                <a:gd name="connsiteX8" fmla="*/ 684397 w 704031"/>
                <a:gd name="connsiteY8" fmla="*/ 100977 h 740496"/>
                <a:gd name="connsiteX9" fmla="*/ 695617 w 704031"/>
                <a:gd name="connsiteY9" fmla="*/ 120611 h 740496"/>
                <a:gd name="connsiteX10" fmla="*/ 695617 w 704031"/>
                <a:gd name="connsiteY10" fmla="*/ 193539 h 740496"/>
                <a:gd name="connsiteX11" fmla="*/ 698422 w 704031"/>
                <a:gd name="connsiteY11" fmla="*/ 215978 h 740496"/>
                <a:gd name="connsiteX12" fmla="*/ 695617 w 704031"/>
                <a:gd name="connsiteY12" fmla="*/ 246832 h 740496"/>
                <a:gd name="connsiteX13" fmla="*/ 678787 w 704031"/>
                <a:gd name="connsiteY13" fmla="*/ 269271 h 740496"/>
                <a:gd name="connsiteX14" fmla="*/ 656348 w 704031"/>
                <a:gd name="connsiteY14" fmla="*/ 291710 h 740496"/>
                <a:gd name="connsiteX15" fmla="*/ 625494 w 704031"/>
                <a:gd name="connsiteY15" fmla="*/ 311345 h 740496"/>
                <a:gd name="connsiteX16" fmla="*/ 594640 w 704031"/>
                <a:gd name="connsiteY16" fmla="*/ 325369 h 740496"/>
                <a:gd name="connsiteX17" fmla="*/ 560981 w 704031"/>
                <a:gd name="connsiteY17" fmla="*/ 333784 h 740496"/>
                <a:gd name="connsiteX18" fmla="*/ 558176 w 704031"/>
                <a:gd name="connsiteY18" fmla="*/ 384272 h 740496"/>
                <a:gd name="connsiteX19" fmla="*/ 675982 w 704031"/>
                <a:gd name="connsiteY19" fmla="*/ 460005 h 740496"/>
                <a:gd name="connsiteX20" fmla="*/ 695617 w 704031"/>
                <a:gd name="connsiteY20" fmla="*/ 479639 h 740496"/>
                <a:gd name="connsiteX21" fmla="*/ 698422 w 704031"/>
                <a:gd name="connsiteY21" fmla="*/ 504883 h 740496"/>
                <a:gd name="connsiteX22" fmla="*/ 704031 w 704031"/>
                <a:gd name="connsiteY22" fmla="*/ 527323 h 740496"/>
                <a:gd name="connsiteX23" fmla="*/ 701227 w 704031"/>
                <a:gd name="connsiteY23" fmla="*/ 617080 h 740496"/>
                <a:gd name="connsiteX24" fmla="*/ 690007 w 704031"/>
                <a:gd name="connsiteY24" fmla="*/ 645129 h 740496"/>
                <a:gd name="connsiteX25" fmla="*/ 673177 w 704031"/>
                <a:gd name="connsiteY25" fmla="*/ 670373 h 740496"/>
                <a:gd name="connsiteX26" fmla="*/ 647933 w 704031"/>
                <a:gd name="connsiteY26" fmla="*/ 684397 h 740496"/>
                <a:gd name="connsiteX27" fmla="*/ 619884 w 704031"/>
                <a:gd name="connsiteY27" fmla="*/ 706837 h 740496"/>
                <a:gd name="connsiteX28" fmla="*/ 591835 w 704031"/>
                <a:gd name="connsiteY28" fmla="*/ 718056 h 740496"/>
                <a:gd name="connsiteX29" fmla="*/ 546957 w 704031"/>
                <a:gd name="connsiteY29" fmla="*/ 732081 h 740496"/>
                <a:gd name="connsiteX30" fmla="*/ 513298 w 704031"/>
                <a:gd name="connsiteY30" fmla="*/ 737691 h 740496"/>
                <a:gd name="connsiteX31" fmla="*/ 476834 w 704031"/>
                <a:gd name="connsiteY31" fmla="*/ 740496 h 740496"/>
                <a:gd name="connsiteX32" fmla="*/ 437565 w 704031"/>
                <a:gd name="connsiteY32" fmla="*/ 737691 h 740496"/>
                <a:gd name="connsiteX33" fmla="*/ 398296 w 704031"/>
                <a:gd name="connsiteY33" fmla="*/ 734886 h 740496"/>
                <a:gd name="connsiteX34" fmla="*/ 359028 w 704031"/>
                <a:gd name="connsiteY34" fmla="*/ 726471 h 740496"/>
                <a:gd name="connsiteX35" fmla="*/ 311344 w 704031"/>
                <a:gd name="connsiteY35" fmla="*/ 712447 h 740496"/>
                <a:gd name="connsiteX36" fmla="*/ 286100 w 704031"/>
                <a:gd name="connsiteY36" fmla="*/ 698422 h 740496"/>
                <a:gd name="connsiteX37" fmla="*/ 258051 w 704031"/>
                <a:gd name="connsiteY37" fmla="*/ 675983 h 740496"/>
                <a:gd name="connsiteX38" fmla="*/ 235612 w 704031"/>
                <a:gd name="connsiteY38" fmla="*/ 656348 h 740496"/>
                <a:gd name="connsiteX39" fmla="*/ 227197 w 704031"/>
                <a:gd name="connsiteY39" fmla="*/ 633909 h 740496"/>
                <a:gd name="connsiteX40" fmla="*/ 221587 w 704031"/>
                <a:gd name="connsiteY40" fmla="*/ 597445 h 740496"/>
                <a:gd name="connsiteX41" fmla="*/ 221587 w 704031"/>
                <a:gd name="connsiteY41" fmla="*/ 493664 h 740496"/>
                <a:gd name="connsiteX42" fmla="*/ 252441 w 704031"/>
                <a:gd name="connsiteY42" fmla="*/ 460005 h 740496"/>
                <a:gd name="connsiteX43" fmla="*/ 288905 w 704031"/>
                <a:gd name="connsiteY43" fmla="*/ 437566 h 740496"/>
                <a:gd name="connsiteX44" fmla="*/ 288905 w 704031"/>
                <a:gd name="connsiteY44" fmla="*/ 434761 h 740496"/>
                <a:gd name="connsiteX45" fmla="*/ 221587 w 704031"/>
                <a:gd name="connsiteY45" fmla="*/ 291710 h 740496"/>
                <a:gd name="connsiteX46" fmla="*/ 14024 w 704031"/>
                <a:gd name="connsiteY46" fmla="*/ 235612 h 740496"/>
                <a:gd name="connsiteX47" fmla="*/ 8414 w 704031"/>
                <a:gd name="connsiteY47" fmla="*/ 230002 h 740496"/>
                <a:gd name="connsiteX48" fmla="*/ 0 w 704031"/>
                <a:gd name="connsiteY48" fmla="*/ 210368 h 740496"/>
                <a:gd name="connsiteX49" fmla="*/ 8414 w 704031"/>
                <a:gd name="connsiteY49" fmla="*/ 123416 h 740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704031" h="740496">
                  <a:moveTo>
                    <a:pt x="8414" y="123416"/>
                  </a:moveTo>
                  <a:lnTo>
                    <a:pt x="8414" y="123416"/>
                  </a:lnTo>
                  <a:lnTo>
                    <a:pt x="373052" y="8415"/>
                  </a:lnTo>
                  <a:lnTo>
                    <a:pt x="431955" y="0"/>
                  </a:lnTo>
                  <a:lnTo>
                    <a:pt x="499273" y="8415"/>
                  </a:lnTo>
                  <a:lnTo>
                    <a:pt x="560981" y="19634"/>
                  </a:lnTo>
                  <a:lnTo>
                    <a:pt x="625494" y="39269"/>
                  </a:lnTo>
                  <a:lnTo>
                    <a:pt x="667568" y="72928"/>
                  </a:lnTo>
                  <a:lnTo>
                    <a:pt x="684397" y="100977"/>
                  </a:lnTo>
                  <a:lnTo>
                    <a:pt x="695617" y="120611"/>
                  </a:lnTo>
                  <a:lnTo>
                    <a:pt x="695617" y="193539"/>
                  </a:lnTo>
                  <a:lnTo>
                    <a:pt x="698422" y="215978"/>
                  </a:lnTo>
                  <a:lnTo>
                    <a:pt x="695617" y="246832"/>
                  </a:lnTo>
                  <a:lnTo>
                    <a:pt x="678787" y="269271"/>
                  </a:lnTo>
                  <a:lnTo>
                    <a:pt x="656348" y="291710"/>
                  </a:lnTo>
                  <a:lnTo>
                    <a:pt x="625494" y="311345"/>
                  </a:lnTo>
                  <a:lnTo>
                    <a:pt x="594640" y="325369"/>
                  </a:lnTo>
                  <a:lnTo>
                    <a:pt x="560981" y="333784"/>
                  </a:lnTo>
                  <a:lnTo>
                    <a:pt x="558176" y="384272"/>
                  </a:lnTo>
                  <a:lnTo>
                    <a:pt x="675982" y="460005"/>
                  </a:lnTo>
                  <a:lnTo>
                    <a:pt x="695617" y="479639"/>
                  </a:lnTo>
                  <a:lnTo>
                    <a:pt x="698422" y="504883"/>
                  </a:lnTo>
                  <a:lnTo>
                    <a:pt x="704031" y="527323"/>
                  </a:lnTo>
                  <a:cubicBezTo>
                    <a:pt x="703096" y="557242"/>
                    <a:pt x="702162" y="587161"/>
                    <a:pt x="701227" y="617080"/>
                  </a:cubicBezTo>
                  <a:lnTo>
                    <a:pt x="690007" y="645129"/>
                  </a:lnTo>
                  <a:lnTo>
                    <a:pt x="673177" y="670373"/>
                  </a:lnTo>
                  <a:lnTo>
                    <a:pt x="647933" y="684397"/>
                  </a:lnTo>
                  <a:lnTo>
                    <a:pt x="619884" y="706837"/>
                  </a:lnTo>
                  <a:lnTo>
                    <a:pt x="591835" y="718056"/>
                  </a:lnTo>
                  <a:lnTo>
                    <a:pt x="546957" y="732081"/>
                  </a:lnTo>
                  <a:lnTo>
                    <a:pt x="513298" y="737691"/>
                  </a:lnTo>
                  <a:lnTo>
                    <a:pt x="476834" y="740496"/>
                  </a:lnTo>
                  <a:lnTo>
                    <a:pt x="437565" y="737691"/>
                  </a:lnTo>
                  <a:lnTo>
                    <a:pt x="398296" y="734886"/>
                  </a:lnTo>
                  <a:lnTo>
                    <a:pt x="359028" y="726471"/>
                  </a:lnTo>
                  <a:lnTo>
                    <a:pt x="311344" y="712447"/>
                  </a:lnTo>
                  <a:lnTo>
                    <a:pt x="286100" y="698422"/>
                  </a:lnTo>
                  <a:lnTo>
                    <a:pt x="258051" y="675983"/>
                  </a:lnTo>
                  <a:lnTo>
                    <a:pt x="235612" y="656348"/>
                  </a:lnTo>
                  <a:lnTo>
                    <a:pt x="227197" y="633909"/>
                  </a:lnTo>
                  <a:lnTo>
                    <a:pt x="221587" y="597445"/>
                  </a:lnTo>
                  <a:lnTo>
                    <a:pt x="221587" y="493664"/>
                  </a:lnTo>
                  <a:lnTo>
                    <a:pt x="252441" y="460005"/>
                  </a:lnTo>
                  <a:lnTo>
                    <a:pt x="288905" y="437566"/>
                  </a:lnTo>
                  <a:lnTo>
                    <a:pt x="288905" y="434761"/>
                  </a:lnTo>
                  <a:lnTo>
                    <a:pt x="221587" y="291710"/>
                  </a:lnTo>
                  <a:lnTo>
                    <a:pt x="14024" y="235612"/>
                  </a:lnTo>
                  <a:lnTo>
                    <a:pt x="8414" y="230002"/>
                  </a:lnTo>
                  <a:lnTo>
                    <a:pt x="0" y="210368"/>
                  </a:lnTo>
                  <a:lnTo>
                    <a:pt x="8414" y="123416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065475" y="3403158"/>
              <a:ext cx="19003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>
                  <a:solidFill>
                    <a:srgbClr val="FF0000"/>
                  </a:solidFill>
                </a:rPr>
                <a:t>Two (2)</a:t>
              </a:r>
              <a:endParaRPr lang="en-GB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615526" y="2100876"/>
            <a:ext cx="1942436" cy="1671614"/>
            <a:chOff x="3615526" y="2100876"/>
            <a:chExt cx="1942436" cy="1671614"/>
          </a:xfrm>
        </p:grpSpPr>
        <p:sp>
          <p:nvSpPr>
            <p:cNvPr id="16" name="Freeform 15"/>
            <p:cNvSpPr/>
            <p:nvPr/>
          </p:nvSpPr>
          <p:spPr>
            <a:xfrm>
              <a:off x="3615526" y="2100876"/>
              <a:ext cx="690008" cy="734886"/>
            </a:xfrm>
            <a:custGeom>
              <a:avLst/>
              <a:gdLst>
                <a:gd name="connsiteX0" fmla="*/ 143051 w 690008"/>
                <a:gd name="connsiteY0" fmla="*/ 5610 h 734886"/>
                <a:gd name="connsiteX1" fmla="*/ 199149 w 690008"/>
                <a:gd name="connsiteY1" fmla="*/ 0 h 734886"/>
                <a:gd name="connsiteX2" fmla="*/ 252442 w 690008"/>
                <a:gd name="connsiteY2" fmla="*/ 0 h 734886"/>
                <a:gd name="connsiteX3" fmla="*/ 294516 w 690008"/>
                <a:gd name="connsiteY3" fmla="*/ 5610 h 734886"/>
                <a:gd name="connsiteX4" fmla="*/ 345004 w 690008"/>
                <a:gd name="connsiteY4" fmla="*/ 16830 h 734886"/>
                <a:gd name="connsiteX5" fmla="*/ 384273 w 690008"/>
                <a:gd name="connsiteY5" fmla="*/ 28049 h 734886"/>
                <a:gd name="connsiteX6" fmla="*/ 417932 w 690008"/>
                <a:gd name="connsiteY6" fmla="*/ 50488 h 734886"/>
                <a:gd name="connsiteX7" fmla="*/ 443176 w 690008"/>
                <a:gd name="connsiteY7" fmla="*/ 67318 h 734886"/>
                <a:gd name="connsiteX8" fmla="*/ 468420 w 690008"/>
                <a:gd name="connsiteY8" fmla="*/ 98172 h 734886"/>
                <a:gd name="connsiteX9" fmla="*/ 479640 w 690008"/>
                <a:gd name="connsiteY9" fmla="*/ 129026 h 734886"/>
                <a:gd name="connsiteX10" fmla="*/ 479640 w 690008"/>
                <a:gd name="connsiteY10" fmla="*/ 227198 h 734886"/>
                <a:gd name="connsiteX11" fmla="*/ 476835 w 690008"/>
                <a:gd name="connsiteY11" fmla="*/ 252442 h 734886"/>
                <a:gd name="connsiteX12" fmla="*/ 451591 w 690008"/>
                <a:gd name="connsiteY12" fmla="*/ 280491 h 734886"/>
                <a:gd name="connsiteX13" fmla="*/ 412322 w 690008"/>
                <a:gd name="connsiteY13" fmla="*/ 308540 h 734886"/>
                <a:gd name="connsiteX14" fmla="*/ 471225 w 690008"/>
                <a:gd name="connsiteY14" fmla="*/ 443176 h 734886"/>
                <a:gd name="connsiteX15" fmla="*/ 690008 w 690008"/>
                <a:gd name="connsiteY15" fmla="*/ 513298 h 734886"/>
                <a:gd name="connsiteX16" fmla="*/ 690008 w 690008"/>
                <a:gd name="connsiteY16" fmla="*/ 513298 h 734886"/>
                <a:gd name="connsiteX17" fmla="*/ 690008 w 690008"/>
                <a:gd name="connsiteY17" fmla="*/ 605860 h 734886"/>
                <a:gd name="connsiteX18" fmla="*/ 316955 w 690008"/>
                <a:gd name="connsiteY18" fmla="*/ 726471 h 734886"/>
                <a:gd name="connsiteX19" fmla="*/ 272076 w 690008"/>
                <a:gd name="connsiteY19" fmla="*/ 734886 h 734886"/>
                <a:gd name="connsiteX20" fmla="*/ 227198 w 690008"/>
                <a:gd name="connsiteY20" fmla="*/ 732081 h 734886"/>
                <a:gd name="connsiteX21" fmla="*/ 168295 w 690008"/>
                <a:gd name="connsiteY21" fmla="*/ 729276 h 734886"/>
                <a:gd name="connsiteX22" fmla="*/ 134636 w 690008"/>
                <a:gd name="connsiteY22" fmla="*/ 718057 h 734886"/>
                <a:gd name="connsiteX23" fmla="*/ 100977 w 690008"/>
                <a:gd name="connsiteY23" fmla="*/ 709642 h 734886"/>
                <a:gd name="connsiteX24" fmla="*/ 61708 w 690008"/>
                <a:gd name="connsiteY24" fmla="*/ 690007 h 734886"/>
                <a:gd name="connsiteX25" fmla="*/ 39269 w 690008"/>
                <a:gd name="connsiteY25" fmla="*/ 673178 h 734886"/>
                <a:gd name="connsiteX26" fmla="*/ 22440 w 690008"/>
                <a:gd name="connsiteY26" fmla="*/ 650739 h 734886"/>
                <a:gd name="connsiteX27" fmla="*/ 5610 w 690008"/>
                <a:gd name="connsiteY27" fmla="*/ 633909 h 734886"/>
                <a:gd name="connsiteX28" fmla="*/ 0 w 690008"/>
                <a:gd name="connsiteY28" fmla="*/ 608665 h 734886"/>
                <a:gd name="connsiteX29" fmla="*/ 0 w 690008"/>
                <a:gd name="connsiteY29" fmla="*/ 504884 h 734886"/>
                <a:gd name="connsiteX30" fmla="*/ 16830 w 690008"/>
                <a:gd name="connsiteY30" fmla="*/ 474030 h 734886"/>
                <a:gd name="connsiteX31" fmla="*/ 39269 w 690008"/>
                <a:gd name="connsiteY31" fmla="*/ 448785 h 734886"/>
                <a:gd name="connsiteX32" fmla="*/ 67318 w 690008"/>
                <a:gd name="connsiteY32" fmla="*/ 429151 h 734886"/>
                <a:gd name="connsiteX33" fmla="*/ 103782 w 690008"/>
                <a:gd name="connsiteY33" fmla="*/ 409517 h 734886"/>
                <a:gd name="connsiteX34" fmla="*/ 131831 w 690008"/>
                <a:gd name="connsiteY34" fmla="*/ 401102 h 734886"/>
                <a:gd name="connsiteX35" fmla="*/ 131831 w 690008"/>
                <a:gd name="connsiteY35" fmla="*/ 401102 h 734886"/>
                <a:gd name="connsiteX36" fmla="*/ 148661 w 690008"/>
                <a:gd name="connsiteY36" fmla="*/ 353418 h 734886"/>
                <a:gd name="connsiteX37" fmla="*/ 30854 w 690008"/>
                <a:gd name="connsiteY37" fmla="*/ 294515 h 734886"/>
                <a:gd name="connsiteX38" fmla="*/ 16830 w 690008"/>
                <a:gd name="connsiteY38" fmla="*/ 274881 h 734886"/>
                <a:gd name="connsiteX39" fmla="*/ 8415 w 690008"/>
                <a:gd name="connsiteY39" fmla="*/ 249637 h 734886"/>
                <a:gd name="connsiteX40" fmla="*/ 0 w 690008"/>
                <a:gd name="connsiteY40" fmla="*/ 227198 h 734886"/>
                <a:gd name="connsiteX41" fmla="*/ 2805 w 690008"/>
                <a:gd name="connsiteY41" fmla="*/ 126221 h 734886"/>
                <a:gd name="connsiteX42" fmla="*/ 8415 w 690008"/>
                <a:gd name="connsiteY42" fmla="*/ 109391 h 734886"/>
                <a:gd name="connsiteX43" fmla="*/ 22440 w 690008"/>
                <a:gd name="connsiteY43" fmla="*/ 78537 h 734886"/>
                <a:gd name="connsiteX44" fmla="*/ 36464 w 690008"/>
                <a:gd name="connsiteY44" fmla="*/ 58903 h 734886"/>
                <a:gd name="connsiteX45" fmla="*/ 58903 w 690008"/>
                <a:gd name="connsiteY45" fmla="*/ 42074 h 734886"/>
                <a:gd name="connsiteX46" fmla="*/ 84148 w 690008"/>
                <a:gd name="connsiteY46" fmla="*/ 33659 h 734886"/>
                <a:gd name="connsiteX47" fmla="*/ 143051 w 690008"/>
                <a:gd name="connsiteY47" fmla="*/ 5610 h 734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690008" h="734886">
                  <a:moveTo>
                    <a:pt x="143051" y="5610"/>
                  </a:moveTo>
                  <a:lnTo>
                    <a:pt x="199149" y="0"/>
                  </a:lnTo>
                  <a:lnTo>
                    <a:pt x="252442" y="0"/>
                  </a:lnTo>
                  <a:lnTo>
                    <a:pt x="294516" y="5610"/>
                  </a:lnTo>
                  <a:lnTo>
                    <a:pt x="345004" y="16830"/>
                  </a:lnTo>
                  <a:lnTo>
                    <a:pt x="384273" y="28049"/>
                  </a:lnTo>
                  <a:lnTo>
                    <a:pt x="417932" y="50488"/>
                  </a:lnTo>
                  <a:lnTo>
                    <a:pt x="443176" y="67318"/>
                  </a:lnTo>
                  <a:lnTo>
                    <a:pt x="468420" y="98172"/>
                  </a:lnTo>
                  <a:lnTo>
                    <a:pt x="479640" y="129026"/>
                  </a:lnTo>
                  <a:lnTo>
                    <a:pt x="479640" y="227198"/>
                  </a:lnTo>
                  <a:lnTo>
                    <a:pt x="476835" y="252442"/>
                  </a:lnTo>
                  <a:lnTo>
                    <a:pt x="451591" y="280491"/>
                  </a:lnTo>
                  <a:lnTo>
                    <a:pt x="412322" y="308540"/>
                  </a:lnTo>
                  <a:lnTo>
                    <a:pt x="471225" y="443176"/>
                  </a:lnTo>
                  <a:lnTo>
                    <a:pt x="690008" y="513298"/>
                  </a:lnTo>
                  <a:lnTo>
                    <a:pt x="690008" y="513298"/>
                  </a:lnTo>
                  <a:lnTo>
                    <a:pt x="690008" y="605860"/>
                  </a:lnTo>
                  <a:lnTo>
                    <a:pt x="316955" y="726471"/>
                  </a:lnTo>
                  <a:lnTo>
                    <a:pt x="272076" y="734886"/>
                  </a:lnTo>
                  <a:lnTo>
                    <a:pt x="227198" y="732081"/>
                  </a:lnTo>
                  <a:lnTo>
                    <a:pt x="168295" y="729276"/>
                  </a:lnTo>
                  <a:lnTo>
                    <a:pt x="134636" y="718057"/>
                  </a:lnTo>
                  <a:lnTo>
                    <a:pt x="100977" y="709642"/>
                  </a:lnTo>
                  <a:lnTo>
                    <a:pt x="61708" y="690007"/>
                  </a:lnTo>
                  <a:lnTo>
                    <a:pt x="39269" y="673178"/>
                  </a:lnTo>
                  <a:lnTo>
                    <a:pt x="22440" y="650739"/>
                  </a:lnTo>
                  <a:lnTo>
                    <a:pt x="5610" y="633909"/>
                  </a:lnTo>
                  <a:lnTo>
                    <a:pt x="0" y="608665"/>
                  </a:lnTo>
                  <a:lnTo>
                    <a:pt x="0" y="504884"/>
                  </a:lnTo>
                  <a:lnTo>
                    <a:pt x="16830" y="474030"/>
                  </a:lnTo>
                  <a:lnTo>
                    <a:pt x="39269" y="448785"/>
                  </a:lnTo>
                  <a:lnTo>
                    <a:pt x="67318" y="429151"/>
                  </a:lnTo>
                  <a:lnTo>
                    <a:pt x="103782" y="409517"/>
                  </a:lnTo>
                  <a:lnTo>
                    <a:pt x="131831" y="401102"/>
                  </a:lnTo>
                  <a:lnTo>
                    <a:pt x="131831" y="401102"/>
                  </a:lnTo>
                  <a:lnTo>
                    <a:pt x="148661" y="353418"/>
                  </a:lnTo>
                  <a:lnTo>
                    <a:pt x="30854" y="294515"/>
                  </a:lnTo>
                  <a:lnTo>
                    <a:pt x="16830" y="274881"/>
                  </a:lnTo>
                  <a:lnTo>
                    <a:pt x="8415" y="249637"/>
                  </a:lnTo>
                  <a:lnTo>
                    <a:pt x="0" y="227198"/>
                  </a:lnTo>
                  <a:lnTo>
                    <a:pt x="2805" y="126221"/>
                  </a:lnTo>
                  <a:lnTo>
                    <a:pt x="8415" y="109391"/>
                  </a:lnTo>
                  <a:lnTo>
                    <a:pt x="22440" y="78537"/>
                  </a:lnTo>
                  <a:lnTo>
                    <a:pt x="36464" y="58903"/>
                  </a:lnTo>
                  <a:lnTo>
                    <a:pt x="58903" y="42074"/>
                  </a:lnTo>
                  <a:lnTo>
                    <a:pt x="84148" y="33659"/>
                  </a:lnTo>
                  <a:lnTo>
                    <a:pt x="143051" y="561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657600" y="3403158"/>
              <a:ext cx="19003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>
                  <a:solidFill>
                    <a:srgbClr val="FF0000"/>
                  </a:solidFill>
                </a:rPr>
                <a:t>Six (6)</a:t>
              </a:r>
              <a:endParaRPr lang="en-GB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0" y="476672"/>
            <a:ext cx="53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2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4766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/>
              <a:t>Standard Grade Graphic Communication Credit KI  2010 </a:t>
            </a:r>
            <a:r>
              <a:rPr lang="en-GB" b="1" dirty="0" smtClean="0"/>
              <a:t>Q2.</a:t>
            </a:r>
            <a:endParaRPr lang="en-GB" b="1" dirty="0"/>
          </a:p>
        </p:txBody>
      </p:sp>
      <p:pic>
        <p:nvPicPr>
          <p:cNvPr id="12" name="Picture 11" descr="Pages from SC_Graphic-Communication_all_2010_Page_2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247" t="6319" r="47662" b="17067"/>
          <a:stretch>
            <a:fillRect/>
          </a:stretch>
        </p:blipFill>
        <p:spPr>
          <a:xfrm>
            <a:off x="237506" y="605641"/>
            <a:ext cx="5425400" cy="5985163"/>
          </a:xfrm>
          <a:prstGeom prst="rect">
            <a:avLst/>
          </a:prstGeom>
        </p:spPr>
      </p:pic>
      <p:pic>
        <p:nvPicPr>
          <p:cNvPr id="13" name="Picture 12" descr="Pages from SC_Graphic-Communication_all_2010_Page_2.jpg"/>
          <p:cNvPicPr>
            <a:picLocks noChangeAspect="1"/>
          </p:cNvPicPr>
          <p:nvPr/>
        </p:nvPicPr>
        <p:blipFill>
          <a:blip r:embed="rId2" cstate="print"/>
          <a:srcRect l="57922" t="7054" r="10779" b="53077"/>
          <a:stretch>
            <a:fillRect/>
          </a:stretch>
        </p:blipFill>
        <p:spPr>
          <a:xfrm>
            <a:off x="5640780" y="961901"/>
            <a:ext cx="2861953" cy="2576945"/>
          </a:xfrm>
          <a:prstGeom prst="rect">
            <a:avLst/>
          </a:prstGeom>
        </p:spPr>
      </p:pic>
      <p:pic>
        <p:nvPicPr>
          <p:cNvPr id="14" name="Picture 13" descr="Pages from SC_Graphic-Communication_all_2010_Page_2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455" t="50597" r="2987" b="15964"/>
          <a:stretch>
            <a:fillRect/>
          </a:stretch>
        </p:blipFill>
        <p:spPr>
          <a:xfrm>
            <a:off x="5688280" y="3936151"/>
            <a:ext cx="3289465" cy="187088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91764" y="3991556"/>
            <a:ext cx="1582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Oblique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377441" y="3991556"/>
            <a:ext cx="1590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>
                <a:solidFill>
                  <a:srgbClr val="FF0000"/>
                </a:solidFill>
              </a:rPr>
              <a:t>Planometric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031312" y="3991556"/>
            <a:ext cx="1590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Perspective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41620" y="4611758"/>
            <a:ext cx="45560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To make it easier to understand what the object looks like.</a:t>
            </a:r>
            <a:endParaRPr lang="en-GB" b="1" dirty="0">
              <a:solidFill>
                <a:srgbClr val="FF0000"/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>
          <a:xfrm flipV="1">
            <a:off x="7559615" y="1765908"/>
            <a:ext cx="868254" cy="575687"/>
            <a:chOff x="5658859" y="821728"/>
            <a:chExt cx="1622856" cy="938980"/>
          </a:xfrm>
        </p:grpSpPr>
        <p:grpSp>
          <p:nvGrpSpPr>
            <p:cNvPr id="34" name="Group 52"/>
            <p:cNvGrpSpPr/>
            <p:nvPr/>
          </p:nvGrpSpPr>
          <p:grpSpPr>
            <a:xfrm>
              <a:off x="5658859" y="821728"/>
              <a:ext cx="1622856" cy="663783"/>
              <a:chOff x="5658859" y="821728"/>
              <a:chExt cx="1622856" cy="663783"/>
            </a:xfrm>
          </p:grpSpPr>
          <p:grpSp>
            <p:nvGrpSpPr>
              <p:cNvPr id="36" name="Group 46"/>
              <p:cNvGrpSpPr/>
              <p:nvPr/>
            </p:nvGrpSpPr>
            <p:grpSpPr>
              <a:xfrm rot="5400000">
                <a:off x="6097401" y="383186"/>
                <a:ext cx="628650" cy="1505734"/>
                <a:chOff x="6781800" y="666750"/>
                <a:chExt cx="628650" cy="1809750"/>
              </a:xfrm>
            </p:grpSpPr>
            <p:cxnSp>
              <p:nvCxnSpPr>
                <p:cNvPr id="38" name="Straight Connector 37"/>
                <p:cNvCxnSpPr/>
                <p:nvPr/>
              </p:nvCxnSpPr>
              <p:spPr>
                <a:xfrm flipH="1">
                  <a:off x="6781800" y="666750"/>
                  <a:ext cx="628650" cy="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 flipH="1">
                  <a:off x="6781800" y="2466975"/>
                  <a:ext cx="628650" cy="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Arrow Connector 39"/>
                <p:cNvCxnSpPr/>
                <p:nvPr/>
              </p:nvCxnSpPr>
              <p:spPr>
                <a:xfrm>
                  <a:off x="7292014" y="676275"/>
                  <a:ext cx="0" cy="1800225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7" name="Rectangle 36"/>
              <p:cNvSpPr/>
              <p:nvPr/>
            </p:nvSpPr>
            <p:spPr>
              <a:xfrm>
                <a:off x="7078533" y="1441977"/>
                <a:ext cx="203182" cy="4353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35" name="TextBox 34"/>
            <p:cNvSpPr txBox="1"/>
            <p:nvPr/>
          </p:nvSpPr>
          <p:spPr>
            <a:xfrm rot="10800000">
              <a:off x="5746554" y="1308906"/>
              <a:ext cx="1318798" cy="4518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 smtClean="0">
                  <a:solidFill>
                    <a:srgbClr val="FF0000"/>
                  </a:solidFill>
                </a:rPr>
                <a:t>40</a:t>
              </a:r>
              <a:endParaRPr lang="en-GB" sz="12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41" name="Picture 40" descr="Pages from SC_Graphic-Communication_all_2009 cred_Page_4.jpg"/>
          <p:cNvPicPr>
            <a:picLocks noChangeAspect="1"/>
          </p:cNvPicPr>
          <p:nvPr/>
        </p:nvPicPr>
        <p:blipFill>
          <a:blip r:embed="rId3" cstate="print"/>
          <a:srcRect l="74337" t="15625" r="18536" b="82236"/>
          <a:stretch>
            <a:fillRect/>
          </a:stretch>
        </p:blipFill>
        <p:spPr>
          <a:xfrm>
            <a:off x="6819089" y="894944"/>
            <a:ext cx="1303507" cy="291830"/>
          </a:xfrm>
          <a:prstGeom prst="rect">
            <a:avLst/>
          </a:prstGeom>
        </p:spPr>
      </p:pic>
      <p:grpSp>
        <p:nvGrpSpPr>
          <p:cNvPr id="42" name="Group 41"/>
          <p:cNvGrpSpPr/>
          <p:nvPr/>
        </p:nvGrpSpPr>
        <p:grpSpPr>
          <a:xfrm>
            <a:off x="8398044" y="2355850"/>
            <a:ext cx="628650" cy="857429"/>
            <a:chOff x="4985273" y="3048767"/>
            <a:chExt cx="628650" cy="438952"/>
          </a:xfrm>
        </p:grpSpPr>
        <p:grpSp>
          <p:nvGrpSpPr>
            <p:cNvPr id="44" name="Group 42"/>
            <p:cNvGrpSpPr/>
            <p:nvPr/>
          </p:nvGrpSpPr>
          <p:grpSpPr>
            <a:xfrm>
              <a:off x="4985273" y="3065929"/>
              <a:ext cx="628650" cy="421790"/>
              <a:chOff x="6781800" y="666750"/>
              <a:chExt cx="628650" cy="1809750"/>
            </a:xfrm>
          </p:grpSpPr>
          <p:cxnSp>
            <p:nvCxnSpPr>
              <p:cNvPr id="46" name="Straight Connector 45"/>
              <p:cNvCxnSpPr/>
              <p:nvPr/>
            </p:nvCxnSpPr>
            <p:spPr>
              <a:xfrm flipH="1">
                <a:off x="6781800" y="666750"/>
                <a:ext cx="628650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flipH="1">
                <a:off x="6781800" y="2466975"/>
                <a:ext cx="628650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/>
              <p:cNvCxnSpPr/>
              <p:nvPr/>
            </p:nvCxnSpPr>
            <p:spPr>
              <a:xfrm>
                <a:off x="7336377" y="676274"/>
                <a:ext cx="0" cy="1800226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5" name="TextBox 44"/>
            <p:cNvSpPr txBox="1"/>
            <p:nvPr/>
          </p:nvSpPr>
          <p:spPr>
            <a:xfrm rot="16200000">
              <a:off x="5222942" y="3126962"/>
              <a:ext cx="4333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 smtClean="0">
                  <a:solidFill>
                    <a:srgbClr val="FF0000"/>
                  </a:solidFill>
                </a:rPr>
                <a:t>23</a:t>
              </a:r>
              <a:endParaRPr lang="en-GB" sz="1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43" name="TextBox 42">
            <a:hlinkClick r:id="rId4" action="ppaction://hlinksldjump"/>
          </p:cNvPr>
          <p:cNvSpPr txBox="1"/>
          <p:nvPr/>
        </p:nvSpPr>
        <p:spPr>
          <a:xfrm>
            <a:off x="7970293" y="0"/>
            <a:ext cx="1173712" cy="3693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Index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760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21" grpId="0"/>
      <p:bldP spid="22" grpId="0"/>
      <p:bldP spid="23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/>
          <p:cNvSpPr/>
          <p:nvPr/>
        </p:nvSpPr>
        <p:spPr>
          <a:xfrm>
            <a:off x="676793" y="2820579"/>
            <a:ext cx="1396556" cy="24159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ctangle 50"/>
          <p:cNvSpPr/>
          <p:nvPr/>
        </p:nvSpPr>
        <p:spPr>
          <a:xfrm>
            <a:off x="449965" y="733054"/>
            <a:ext cx="921635" cy="18134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0" y="476672"/>
            <a:ext cx="53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3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4766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/>
              <a:t>Standard Grade Graphic Communication Credit KI  2010 </a:t>
            </a:r>
            <a:r>
              <a:rPr lang="en-GB" b="1" dirty="0" smtClean="0"/>
              <a:t>Q3.</a:t>
            </a:r>
            <a:endParaRPr lang="en-GB" b="1" dirty="0"/>
          </a:p>
        </p:txBody>
      </p:sp>
      <p:pic>
        <p:nvPicPr>
          <p:cNvPr id="42" name="Picture 41" descr="Pages from SC_Graphic-Communication_all_2010_Page_3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609" r="49565" b="14364"/>
          <a:stretch>
            <a:fillRect/>
          </a:stretch>
        </p:blipFill>
        <p:spPr>
          <a:xfrm>
            <a:off x="421419" y="196441"/>
            <a:ext cx="4774090" cy="6307726"/>
          </a:xfrm>
          <a:prstGeom prst="rect">
            <a:avLst/>
          </a:prstGeom>
        </p:spPr>
      </p:pic>
      <p:pic>
        <p:nvPicPr>
          <p:cNvPr id="32772" name="Picture 4" descr="http://www.cornwallcommunitynews.co.uk/wp-content/uploads/blackberry-phone-march08.jpg"/>
          <p:cNvPicPr>
            <a:picLocks noChangeAspect="1" noChangeArrowheads="1"/>
          </p:cNvPicPr>
          <p:nvPr/>
        </p:nvPicPr>
        <p:blipFill>
          <a:blip r:embed="rId3" cstate="print"/>
          <a:srcRect l="11291" r="18593"/>
          <a:stretch>
            <a:fillRect/>
          </a:stretch>
        </p:blipFill>
        <p:spPr bwMode="auto">
          <a:xfrm>
            <a:off x="6166885" y="589998"/>
            <a:ext cx="2270170" cy="3237724"/>
          </a:xfrm>
          <a:prstGeom prst="rect">
            <a:avLst/>
          </a:prstGeom>
          <a:noFill/>
        </p:spPr>
      </p:pic>
      <p:sp>
        <p:nvSpPr>
          <p:cNvPr id="44" name="TextBox 43"/>
          <p:cNvSpPr txBox="1"/>
          <p:nvPr/>
        </p:nvSpPr>
        <p:spPr>
          <a:xfrm>
            <a:off x="818707" y="1020725"/>
            <a:ext cx="42955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Ability to create a library of commonly used parts. Standardisation 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18707" y="1573618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Easier to edit drawings/creation of new design from existing. Storage capacity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808075" y="2115877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Easier to send drawing to other places (e-mail)/shorter lead time/links to CAD-CAM 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818707" y="3242926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Time and cost of training staff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97441" y="3806452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Possibility of data loss/possibility of system failure/crash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97442" y="4348711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Data security/hacking/viruses etc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031358" y="5295009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Scanner/Digitiser              Graphics Tablet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041991" y="5816001"/>
            <a:ext cx="51461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To ensure that no data is lost and if system fails then data can be recovered up </a:t>
            </a:r>
            <a:r>
              <a:rPr lang="en-GB" b="1" dirty="0" err="1" smtClean="0">
                <a:solidFill>
                  <a:srgbClr val="FF0000"/>
                </a:solidFill>
              </a:rPr>
              <a:t>mto</a:t>
            </a:r>
            <a:r>
              <a:rPr lang="en-GB" b="1" dirty="0" smtClean="0">
                <a:solidFill>
                  <a:srgbClr val="FF0000"/>
                </a:solidFill>
              </a:rPr>
              <a:t> that point</a:t>
            </a:r>
            <a:endParaRPr lang="en-GB" b="1" dirty="0">
              <a:solidFill>
                <a:srgbClr val="FF0000"/>
              </a:solidFill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6153674" y="3996073"/>
            <a:ext cx="2990326" cy="2861927"/>
            <a:chOff x="6153674" y="3996073"/>
            <a:chExt cx="2990326" cy="2861927"/>
          </a:xfrm>
        </p:grpSpPr>
        <p:pic>
          <p:nvPicPr>
            <p:cNvPr id="58" name="Picture 2" descr="http://mypcmag.com/wp-content/uploads/2010/11/scanner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618470" y="3996073"/>
              <a:ext cx="1746504" cy="1171350"/>
            </a:xfrm>
            <a:prstGeom prst="rect">
              <a:avLst/>
            </a:prstGeom>
            <a:noFill/>
          </p:spPr>
        </p:pic>
        <p:pic>
          <p:nvPicPr>
            <p:cNvPr id="59" name="Picture 6" descr="http://www.seedos.co.uk/DIGI4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153674" y="5582155"/>
              <a:ext cx="1701127" cy="1275845"/>
            </a:xfrm>
            <a:prstGeom prst="rect">
              <a:avLst/>
            </a:prstGeom>
            <a:noFill/>
          </p:spPr>
        </p:pic>
        <p:pic>
          <p:nvPicPr>
            <p:cNvPr id="60" name="Picture 8" descr="http://laughingsquid.com/wp-content/uploads/canon-4d-dslr.jp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852904" y="5273749"/>
              <a:ext cx="1291096" cy="1084521"/>
            </a:xfrm>
            <a:prstGeom prst="rect">
              <a:avLst/>
            </a:prstGeom>
            <a:noFill/>
          </p:spPr>
        </p:pic>
      </p:grpSp>
      <p:sp>
        <p:nvSpPr>
          <p:cNvPr id="20" name="TextBox 19">
            <a:hlinkClick r:id="rId7" action="ppaction://hlinksldjump"/>
          </p:cNvPr>
          <p:cNvSpPr txBox="1"/>
          <p:nvPr/>
        </p:nvSpPr>
        <p:spPr>
          <a:xfrm>
            <a:off x="7970293" y="0"/>
            <a:ext cx="1173712" cy="3693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Index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693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51" grpId="0" animBg="1"/>
      <p:bldP spid="44" grpId="0"/>
      <p:bldP spid="47" grpId="0"/>
      <p:bldP spid="52" grpId="0"/>
      <p:bldP spid="53" grpId="0"/>
      <p:bldP spid="54" grpId="0"/>
      <p:bldP spid="55" grpId="0"/>
      <p:bldP spid="56" grpId="0"/>
      <p:bldP spid="5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4461983" y="874820"/>
            <a:ext cx="1045682" cy="22033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0" y="476672"/>
            <a:ext cx="53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4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4766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/>
              <a:t>Standard Grade Graphic Communication Credit KI  2010 </a:t>
            </a:r>
            <a:r>
              <a:rPr lang="en-GB" b="1" dirty="0" smtClean="0"/>
              <a:t>Q4</a:t>
            </a:r>
            <a:endParaRPr lang="en-GB" b="1" dirty="0"/>
          </a:p>
        </p:txBody>
      </p:sp>
      <p:pic>
        <p:nvPicPr>
          <p:cNvPr id="20" name="Picture 19" descr="Pages from SC_Graphic-Communication_all_2010_Page_4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88" t="6989" r="50698" b="31496"/>
          <a:stretch>
            <a:fillRect/>
          </a:stretch>
        </p:blipFill>
        <p:spPr>
          <a:xfrm>
            <a:off x="318977" y="648586"/>
            <a:ext cx="5835796" cy="5539563"/>
          </a:xfrm>
          <a:prstGeom prst="rect">
            <a:avLst/>
          </a:prstGeom>
        </p:spPr>
      </p:pic>
      <p:pic>
        <p:nvPicPr>
          <p:cNvPr id="21" name="Picture 20" descr="Pages from SC_Graphic-Communication_all_2010_Page_4.jpg"/>
          <p:cNvPicPr>
            <a:picLocks noChangeAspect="1"/>
          </p:cNvPicPr>
          <p:nvPr/>
        </p:nvPicPr>
        <p:blipFill>
          <a:blip r:embed="rId2" cstate="print"/>
          <a:srcRect l="62674" t="5509" r="10000" b="21957"/>
          <a:stretch>
            <a:fillRect/>
          </a:stretch>
        </p:blipFill>
        <p:spPr>
          <a:xfrm>
            <a:off x="6283842" y="1467294"/>
            <a:ext cx="2498651" cy="468895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839972" y="1403494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Easier to edit/zoom in to view in greater detail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50605" y="2062713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Easier to store/transport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39972" y="3083439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Cannot be handled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18707" y="3721392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Can only be viewed on a computer/security of the design as it could be easier to steal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275907" y="4742117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Surface rendered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275907" y="5071727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Wire frame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12381" y="5752210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Solid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hlinkClick r:id="rId3" action="ppaction://hlinksldjump"/>
          </p:cNvPr>
          <p:cNvSpPr txBox="1"/>
          <p:nvPr/>
        </p:nvSpPr>
        <p:spPr>
          <a:xfrm>
            <a:off x="7970293" y="0"/>
            <a:ext cx="1173712" cy="3693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Index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941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2" grpId="0"/>
      <p:bldP spid="23" grpId="0"/>
      <p:bldP spid="25" grpId="0"/>
      <p:bldP spid="27" grpId="0"/>
      <p:bldP spid="28" grpId="0"/>
      <p:bldP spid="29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0" y="476672"/>
            <a:ext cx="53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5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4766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/>
              <a:t>Standard Grade Graphic Communication Credit KI  2010 </a:t>
            </a:r>
            <a:r>
              <a:rPr lang="en-GB" b="1" dirty="0" smtClean="0"/>
              <a:t>Q5</a:t>
            </a:r>
            <a:endParaRPr lang="en-GB" b="1" dirty="0"/>
          </a:p>
        </p:txBody>
      </p:sp>
      <p:pic>
        <p:nvPicPr>
          <p:cNvPr id="14" name="Picture 13" descr="Pages from SC_Graphic-Communication_all_2010_Page_5.jpg"/>
          <p:cNvPicPr>
            <a:picLocks noChangeAspect="1"/>
          </p:cNvPicPr>
          <p:nvPr/>
        </p:nvPicPr>
        <p:blipFill>
          <a:blip r:embed="rId2" cstate="print"/>
          <a:srcRect l="4302" t="6325" r="49651" b="22775"/>
          <a:stretch>
            <a:fillRect/>
          </a:stretch>
        </p:blipFill>
        <p:spPr>
          <a:xfrm>
            <a:off x="393405" y="606056"/>
            <a:ext cx="5539094" cy="6028660"/>
          </a:xfrm>
          <a:prstGeom prst="rect">
            <a:avLst/>
          </a:prstGeom>
        </p:spPr>
      </p:pic>
      <p:pic>
        <p:nvPicPr>
          <p:cNvPr id="15" name="Picture 14" descr="Pages from SC_Graphic-Communication_all_2010_Page_5.jpg"/>
          <p:cNvPicPr>
            <a:picLocks noChangeAspect="1"/>
          </p:cNvPicPr>
          <p:nvPr/>
        </p:nvPicPr>
        <p:blipFill>
          <a:blip r:embed="rId2" cstate="print"/>
          <a:srcRect l="78527" t="54509" r="2209" b="16682"/>
          <a:stretch>
            <a:fillRect/>
          </a:stretch>
        </p:blipFill>
        <p:spPr>
          <a:xfrm>
            <a:off x="6804838" y="4898875"/>
            <a:ext cx="1722474" cy="1820902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941981" y="1244009"/>
            <a:ext cx="202019" cy="24454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Picture 17" descr="Pages from SC_Graphic-Communication_all_2010_Page_5.jpg"/>
          <p:cNvPicPr>
            <a:picLocks noChangeAspect="1"/>
          </p:cNvPicPr>
          <p:nvPr/>
        </p:nvPicPr>
        <p:blipFill>
          <a:blip r:embed="rId2" cstate="print"/>
          <a:srcRect l="58438" t="2049" r="7163" b="59668"/>
          <a:stretch>
            <a:fillRect/>
          </a:stretch>
        </p:blipFill>
        <p:spPr>
          <a:xfrm>
            <a:off x="6026317" y="503277"/>
            <a:ext cx="3117683" cy="2452574"/>
          </a:xfrm>
          <a:prstGeom prst="rect">
            <a:avLst/>
          </a:prstGeom>
        </p:spPr>
      </p:pic>
      <p:pic>
        <p:nvPicPr>
          <p:cNvPr id="19" name="Picture 18" descr="Pages from SC_Graphic-Communication_all_2010_Page_5.jpg"/>
          <p:cNvPicPr>
            <a:picLocks noChangeAspect="1"/>
          </p:cNvPicPr>
          <p:nvPr/>
        </p:nvPicPr>
        <p:blipFill>
          <a:blip r:embed="rId2" cstate="print"/>
          <a:srcRect l="55698" t="49351" r="20968" b="16195"/>
          <a:stretch>
            <a:fillRect/>
          </a:stretch>
        </p:blipFill>
        <p:spPr>
          <a:xfrm>
            <a:off x="6788016" y="3065722"/>
            <a:ext cx="1803091" cy="1881964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382232" y="1190841"/>
            <a:ext cx="2062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Exploded  isometric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32" name="Picture 31" descr="Pages from SC_Graphic-Communication_all_2010_Page_5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7093" t="38732" r="9651" b="55346"/>
          <a:stretch>
            <a:fillRect/>
          </a:stretch>
        </p:blipFill>
        <p:spPr>
          <a:xfrm>
            <a:off x="5773479" y="2732568"/>
            <a:ext cx="3040912" cy="382772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3848986" y="1190841"/>
            <a:ext cx="2062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Section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105246" y="1743734"/>
            <a:ext cx="3795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To show how the parts are assembled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48855" y="2392320"/>
            <a:ext cx="68367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		To show details of the inside of the 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assembly that may not be obvious in the normal elevation. 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To give information that you might not see in the normal elevation.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137684" y="3561903"/>
            <a:ext cx="5153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Location or Block plan</a:t>
            </a:r>
            <a:r>
              <a:rPr lang="en-GB" b="1" dirty="0" smtClean="0">
                <a:solidFill>
                  <a:srgbClr val="00B0F0"/>
                </a:solidFill>
              </a:rPr>
              <a:t> (scale normally 1:1250)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137684" y="3891512"/>
            <a:ext cx="3795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Site plan </a:t>
            </a:r>
            <a:r>
              <a:rPr lang="en-GB" b="1" dirty="0" smtClean="0">
                <a:solidFill>
                  <a:srgbClr val="00B0F0"/>
                </a:solidFill>
              </a:rPr>
              <a:t>(scale normally 1:200)</a:t>
            </a:r>
            <a:endParaRPr lang="en-GB" b="1" dirty="0">
              <a:solidFill>
                <a:srgbClr val="00B0F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148316" y="4667689"/>
            <a:ext cx="3795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Floor plan </a:t>
            </a:r>
            <a:r>
              <a:rPr lang="en-GB" b="1" dirty="0" smtClean="0">
                <a:solidFill>
                  <a:srgbClr val="00B0F0"/>
                </a:solidFill>
              </a:rPr>
              <a:t>(scale normally 1:50)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127051" y="5326907"/>
            <a:ext cx="3795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North symbol or North point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392865" y="5911698"/>
            <a:ext cx="3795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It is drawn half size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hlinkClick r:id="rId3" action="ppaction://hlinksldjump"/>
          </p:cNvPr>
          <p:cNvSpPr txBox="1"/>
          <p:nvPr/>
        </p:nvSpPr>
        <p:spPr>
          <a:xfrm>
            <a:off x="7970293" y="0"/>
            <a:ext cx="1173712" cy="3693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Index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513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305</Words>
  <Application>Microsoft Office PowerPoint</Application>
  <PresentationFormat>On-screen Show (4:3)</PresentationFormat>
  <Paragraphs>58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Jacquie</dc:creator>
  <cp:lastModifiedBy>Jacquie</cp:lastModifiedBy>
  <cp:revision>8</cp:revision>
  <dcterms:created xsi:type="dcterms:W3CDTF">2012-11-05T18:21:35Z</dcterms:created>
  <dcterms:modified xsi:type="dcterms:W3CDTF">2012-11-05T18:27:54Z</dcterms:modified>
</cp:coreProperties>
</file>