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9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3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8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2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3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33401" y="885825"/>
            <a:ext cx="1914524" cy="161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2009 </a:t>
            </a:r>
            <a:r>
              <a:rPr lang="en-GB" b="1" dirty="0" smtClean="0"/>
              <a:t>Q1.</a:t>
            </a:r>
            <a:endParaRPr lang="en-GB" b="1" dirty="0"/>
          </a:p>
        </p:txBody>
      </p:sp>
      <p:pic>
        <p:nvPicPr>
          <p:cNvPr id="15" name="Picture 14" descr="Pages from SC_Graphic-Communication_all_2009 cred_Pag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5000" t="4759" r="48125" b="40569"/>
          <a:stretch>
            <a:fillRect/>
          </a:stretch>
        </p:blipFill>
        <p:spPr>
          <a:xfrm>
            <a:off x="228599" y="514349"/>
            <a:ext cx="6042341" cy="49815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162675" y="695325"/>
            <a:ext cx="2981325" cy="3858782"/>
            <a:chOff x="6162675" y="695325"/>
            <a:chExt cx="2981325" cy="3858782"/>
          </a:xfrm>
        </p:grpSpPr>
        <p:pic>
          <p:nvPicPr>
            <p:cNvPr id="16" name="Picture 15" descr="Pages from SC_Graphic-Communication_all_2009 cred_Page_1.jpg"/>
            <p:cNvPicPr>
              <a:picLocks noChangeAspect="1"/>
            </p:cNvPicPr>
            <p:nvPr/>
          </p:nvPicPr>
          <p:blipFill>
            <a:blip r:embed="rId2" cstate="print"/>
            <a:srcRect l="57708" t="2990" r="1979" b="21264"/>
            <a:stretch>
              <a:fillRect/>
            </a:stretch>
          </p:blipFill>
          <p:spPr>
            <a:xfrm>
              <a:off x="6162675" y="771525"/>
              <a:ext cx="2847975" cy="3782582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8648700" y="695325"/>
              <a:ext cx="4953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9809" y="1187357"/>
            <a:ext cx="6702011" cy="700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Designs are easier to edit/Drawings are more accurate/ </a:t>
            </a:r>
          </a:p>
          <a:p>
            <a:pPr>
              <a:lnSpc>
                <a:spcPts val="25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Standardisation of drawings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809" y="1841434"/>
            <a:ext cx="6702011" cy="7335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New designs from existing/Library of commonly used parts can </a:t>
            </a:r>
          </a:p>
          <a:p>
            <a:pPr>
              <a:lnSpc>
                <a:spcPts val="25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be created/Reduced lead time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809" y="2473232"/>
            <a:ext cx="6702011" cy="7335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Drawings are easier to store/Drawings can be sent to other </a:t>
            </a:r>
          </a:p>
          <a:p>
            <a:pPr>
              <a:lnSpc>
                <a:spcPts val="25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locations by e-mail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809" y="3455881"/>
            <a:ext cx="6702011" cy="7335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Time taken to learn how to use the software/Cost of the </a:t>
            </a:r>
          </a:p>
          <a:p>
            <a:pPr>
              <a:lnSpc>
                <a:spcPts val="25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software, continual need to update software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9809" y="4164041"/>
            <a:ext cx="67020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Accidental data loss/Security of data (hacking)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9809" y="4811741"/>
            <a:ext cx="67020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Viruses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24750" y="6410325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Cont.</a:t>
            </a:r>
            <a:endParaRPr lang="en-GB" dirty="0"/>
          </a:p>
        </p:txBody>
      </p:sp>
      <p:sp>
        <p:nvSpPr>
          <p:cNvPr id="23" name="TextBox 22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" grpId="0"/>
      <p:bldP spid="20" grpId="0"/>
      <p:bldP spid="21" grpId="0"/>
      <p:bldP spid="22" grpId="0"/>
      <p:bldP spid="31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2009 </a:t>
            </a:r>
            <a:r>
              <a:rPr lang="en-GB" b="1" dirty="0" smtClean="0"/>
              <a:t>Q1 Cont.</a:t>
            </a:r>
            <a:endParaRPr lang="en-GB" b="1" dirty="0"/>
          </a:p>
        </p:txBody>
      </p:sp>
      <p:grpSp>
        <p:nvGrpSpPr>
          <p:cNvPr id="2" name="Group 17"/>
          <p:cNvGrpSpPr/>
          <p:nvPr/>
        </p:nvGrpSpPr>
        <p:grpSpPr>
          <a:xfrm>
            <a:off x="6162675" y="695325"/>
            <a:ext cx="2981325" cy="3858782"/>
            <a:chOff x="6162675" y="695325"/>
            <a:chExt cx="2981325" cy="3858782"/>
          </a:xfrm>
        </p:grpSpPr>
        <p:pic>
          <p:nvPicPr>
            <p:cNvPr id="16" name="Picture 15" descr="Pages from SC_Graphic-Communication_all_2009 cred_Page_1.jpg"/>
            <p:cNvPicPr>
              <a:picLocks noChangeAspect="1"/>
            </p:cNvPicPr>
            <p:nvPr/>
          </p:nvPicPr>
          <p:blipFill>
            <a:blip r:embed="rId2" cstate="print"/>
            <a:srcRect l="57708" t="2990" r="1979" b="21264"/>
            <a:stretch>
              <a:fillRect/>
            </a:stretch>
          </p:blipFill>
          <p:spPr>
            <a:xfrm>
              <a:off x="6162675" y="771525"/>
              <a:ext cx="2847975" cy="3782582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8648700" y="695325"/>
              <a:ext cx="4953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 descr="Pages from SC_Graphic-Communication_all_2009 cred_Page_1.jpg"/>
          <p:cNvPicPr>
            <a:picLocks noChangeAspect="1"/>
          </p:cNvPicPr>
          <p:nvPr/>
        </p:nvPicPr>
        <p:blipFill>
          <a:blip r:embed="rId2" cstate="print"/>
          <a:srcRect l="4375" t="58842" r="48333" b="6527"/>
          <a:stretch>
            <a:fillRect/>
          </a:stretch>
        </p:blipFill>
        <p:spPr>
          <a:xfrm>
            <a:off x="285750" y="495300"/>
            <a:ext cx="5612454" cy="3095625"/>
          </a:xfrm>
          <a:prstGeom prst="rect">
            <a:avLst/>
          </a:prstGeom>
        </p:spPr>
      </p:pic>
      <p:pic>
        <p:nvPicPr>
          <p:cNvPr id="28" name="Picture 27" descr="Pages from SC_Graphic-Communication_all_2009 cred_Page_1.jpg"/>
          <p:cNvPicPr>
            <a:picLocks noChangeAspect="1"/>
          </p:cNvPicPr>
          <p:nvPr/>
        </p:nvPicPr>
        <p:blipFill>
          <a:blip r:embed="rId2" cstate="print"/>
          <a:srcRect l="55417" t="77115" r="5290" b="10654"/>
          <a:stretch>
            <a:fillRect/>
          </a:stretch>
        </p:blipFill>
        <p:spPr>
          <a:xfrm>
            <a:off x="352424" y="3714750"/>
            <a:ext cx="5324476" cy="11715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62785" y="1154141"/>
            <a:ext cx="25520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DTP -  Desk Top Publishing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43734" y="1773266"/>
            <a:ext cx="273299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CAD – Computer Aided Drawing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3684" y="3221066"/>
            <a:ext cx="431414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Scanner/Digitiser/Digital Camera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525" y="4183091"/>
            <a:ext cx="54292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          The different software use the same operating system/Data can </a:t>
            </a:r>
            <a:r>
              <a:rPr lang="en-GB" sz="1400" b="1" dirty="0" err="1" smtClean="0">
                <a:solidFill>
                  <a:srgbClr val="FF0000"/>
                </a:solidFill>
              </a:rPr>
              <a:t>beimported</a:t>
            </a:r>
            <a:r>
              <a:rPr lang="en-GB" sz="1400" b="1" dirty="0" smtClean="0">
                <a:solidFill>
                  <a:srgbClr val="FF0000"/>
                </a:solidFill>
              </a:rPr>
              <a:t> between the different software packages.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37" name="Picture 2" descr="http://mypcmag.com/wp-content/uploads/2010/11/sc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685" y="5267326"/>
            <a:ext cx="1746504" cy="1171350"/>
          </a:xfrm>
          <a:prstGeom prst="rect">
            <a:avLst/>
          </a:prstGeom>
          <a:noFill/>
        </p:spPr>
      </p:pic>
      <p:pic>
        <p:nvPicPr>
          <p:cNvPr id="39" name="Picture 6" descr="http://www.seedos.co.uk/DIG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2372" y="5207393"/>
            <a:ext cx="1701127" cy="1275845"/>
          </a:xfrm>
          <a:prstGeom prst="rect">
            <a:avLst/>
          </a:prstGeom>
          <a:noFill/>
        </p:spPr>
      </p:pic>
      <p:pic>
        <p:nvPicPr>
          <p:cNvPr id="40" name="Picture 8" descr="http://laughingsquid.com/wp-content/uploads/canon-4d-dsl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2728" y="5080776"/>
            <a:ext cx="1763022" cy="1480939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553259" y="2430491"/>
            <a:ext cx="421889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rgbClr val="FF0000"/>
                </a:solidFill>
              </a:rPr>
              <a:t>Ilustration</a:t>
            </a:r>
            <a:r>
              <a:rPr lang="en-GB" sz="1400" b="1" dirty="0" smtClean="0">
                <a:solidFill>
                  <a:srgbClr val="FF0000"/>
                </a:solidFill>
              </a:rPr>
              <a:t>/Paint/3D modelling package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2009 </a:t>
            </a:r>
            <a:r>
              <a:rPr lang="en-GB" b="1" dirty="0" smtClean="0"/>
              <a:t>Q2.</a:t>
            </a:r>
            <a:endParaRPr lang="en-GB" b="1" dirty="0"/>
          </a:p>
        </p:txBody>
      </p:sp>
      <p:pic>
        <p:nvPicPr>
          <p:cNvPr id="11" name="Picture 10" descr="Pages from SC_Graphic-Communication_all_2009 cred_Page_2.jpg"/>
          <p:cNvPicPr>
            <a:picLocks noChangeAspect="1"/>
          </p:cNvPicPr>
          <p:nvPr/>
        </p:nvPicPr>
        <p:blipFill>
          <a:blip r:embed="rId2" cstate="print"/>
          <a:srcRect l="3647" t="6193" r="48235" b="88080"/>
          <a:stretch>
            <a:fillRect/>
          </a:stretch>
        </p:blipFill>
        <p:spPr>
          <a:xfrm>
            <a:off x="333486" y="580907"/>
            <a:ext cx="5107223" cy="419547"/>
          </a:xfrm>
          <a:prstGeom prst="rect">
            <a:avLst/>
          </a:prstGeom>
        </p:spPr>
      </p:pic>
      <p:pic>
        <p:nvPicPr>
          <p:cNvPr id="12" name="Picture 11" descr="Pages from SC_Graphic-Communication_all_2009 cred_Page_2.jpg"/>
          <p:cNvPicPr>
            <a:picLocks noChangeAspect="1"/>
          </p:cNvPicPr>
          <p:nvPr/>
        </p:nvPicPr>
        <p:blipFill>
          <a:blip r:embed="rId2" cstate="print"/>
          <a:srcRect l="56000" t="12752" r="2824" b="45131"/>
          <a:stretch>
            <a:fillRect/>
          </a:stretch>
        </p:blipFill>
        <p:spPr>
          <a:xfrm>
            <a:off x="5855987" y="4173968"/>
            <a:ext cx="2674827" cy="1933518"/>
          </a:xfrm>
          <a:prstGeom prst="rect">
            <a:avLst/>
          </a:prstGeom>
        </p:spPr>
      </p:pic>
      <p:pic>
        <p:nvPicPr>
          <p:cNvPr id="14" name="Picture 13" descr="Pages from SC_Graphic-Communication_all_2009 cred_Page_2.jpg"/>
          <p:cNvPicPr>
            <a:picLocks noChangeAspect="1"/>
          </p:cNvPicPr>
          <p:nvPr/>
        </p:nvPicPr>
        <p:blipFill>
          <a:blip r:embed="rId2" cstate="print"/>
          <a:srcRect l="4745" t="13805" r="54917" b="61378"/>
          <a:stretch>
            <a:fillRect/>
          </a:stretch>
        </p:blipFill>
        <p:spPr>
          <a:xfrm>
            <a:off x="182879" y="1021976"/>
            <a:ext cx="7068351" cy="3001384"/>
          </a:xfrm>
          <a:prstGeom prst="rect">
            <a:avLst/>
          </a:prstGeom>
        </p:spPr>
      </p:pic>
      <p:pic>
        <p:nvPicPr>
          <p:cNvPr id="15" name="Picture 14" descr="Pages from SC_Graphic-Communication_all_2009 cred_Page_2.jpg"/>
          <p:cNvPicPr>
            <a:picLocks noChangeAspect="1"/>
          </p:cNvPicPr>
          <p:nvPr/>
        </p:nvPicPr>
        <p:blipFill>
          <a:blip r:embed="rId2" cstate="print"/>
          <a:srcRect l="3647" t="41143" r="48235" b="21558"/>
          <a:stretch>
            <a:fillRect/>
          </a:stretch>
        </p:blipFill>
        <p:spPr>
          <a:xfrm>
            <a:off x="311970" y="3964192"/>
            <a:ext cx="5107223" cy="2732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1513" y="1455089"/>
            <a:ext cx="251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Bright and cheerful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319" y="1804948"/>
            <a:ext cx="245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Cool and reliable/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contrast with walls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3788" y="2313830"/>
            <a:ext cx="245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White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1270" y="2615984"/>
            <a:ext cx="245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In harmony with the floor 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(Blue)/contrast with walls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562" y="3124868"/>
            <a:ext cx="245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Exciting/Vibrant/Active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9691" y="3538336"/>
            <a:ext cx="245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 Green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1135" y="4110830"/>
            <a:ext cx="245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Red/Yellow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0867" y="4110830"/>
            <a:ext cx="245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Blue/Blue-Violet/Green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158" y="4699226"/>
            <a:ext cx="423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Green/Blue-Green/Blue-Violet/Violet 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4989" y="5231964"/>
            <a:ext cx="423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Add a primary and secondary colour together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109" y="6074802"/>
            <a:ext cx="423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 Visual excitement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google.co.uk/url?source=imglanding&amp;ct=img&amp;q=http://thomasthethinkengine.files.wordpress.com/2010/06/flight_centre.jpg&amp;sa=X&amp;ei=aPjjTtWcE8LAhAe_1sHhAQ&amp;ved=0CAwQ8wc&amp;usg=AFQjCNFwBL9T9THidEp6dSn7MILasgix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014" y="4189751"/>
            <a:ext cx="2631881" cy="1884532"/>
          </a:xfrm>
          <a:prstGeom prst="rect">
            <a:avLst/>
          </a:prstGeom>
          <a:noFill/>
        </p:spPr>
      </p:pic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2009 </a:t>
            </a:r>
            <a:r>
              <a:rPr lang="en-GB" b="1" dirty="0" smtClean="0"/>
              <a:t>Q3.</a:t>
            </a:r>
            <a:endParaRPr lang="en-GB" b="1" dirty="0"/>
          </a:p>
        </p:txBody>
      </p:sp>
      <p:pic>
        <p:nvPicPr>
          <p:cNvPr id="18" name="Picture 17" descr="Pages from SC_Graphic-Communication_all_2009 cred_Page_3.jpg"/>
          <p:cNvPicPr>
            <a:picLocks noChangeAspect="1"/>
          </p:cNvPicPr>
          <p:nvPr/>
        </p:nvPicPr>
        <p:blipFill>
          <a:blip r:embed="rId2" cstate="print"/>
          <a:srcRect l="4688" t="4626" r="50729" b="5510"/>
          <a:stretch>
            <a:fillRect/>
          </a:stretch>
        </p:blipFill>
        <p:spPr>
          <a:xfrm>
            <a:off x="304800" y="504824"/>
            <a:ext cx="4362450" cy="6217511"/>
          </a:xfrm>
          <a:prstGeom prst="rect">
            <a:avLst/>
          </a:prstGeom>
        </p:spPr>
      </p:pic>
      <p:pic>
        <p:nvPicPr>
          <p:cNvPr id="27650" name="Picture 2" descr="http://www.adrianblog.com/wp-content/uploads/ferrari_288_g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0" y="699620"/>
            <a:ext cx="4251325" cy="2500779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47699" y="919460"/>
            <a:ext cx="599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Ease of editing/Ease of testing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8174" y="1462385"/>
            <a:ext cx="599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Ease of storage/Ease of transporting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2924" y="2224385"/>
            <a:ext cx="5991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 Computer models cannot be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touched, no physical interaction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399" y="2738735"/>
            <a:ext cx="5991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 Could be more easily stolen,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data could be corrupted.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" y="3519785"/>
            <a:ext cx="267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Wireframe/Solid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7652" name="Picture 4" descr="http://www.esru.strath.ac.uk/Consultancy/Ex6_besancon/theatre_page/ESP_wire_fram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009" y="3095625"/>
            <a:ext cx="1945566" cy="1181100"/>
          </a:xfrm>
          <a:prstGeom prst="rect">
            <a:avLst/>
          </a:prstGeom>
          <a:noFill/>
        </p:spPr>
      </p:pic>
      <p:pic>
        <p:nvPicPr>
          <p:cNvPr id="27654" name="Picture 6" descr="http://labs.autodesk.com/files/18701_18800/18731/file_18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9975" y="2981325"/>
            <a:ext cx="1562100" cy="15621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533400" y="3767435"/>
            <a:ext cx="3638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Surface/Surface-rendered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0075" y="448181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In simulation you interact with the software, in animation you only view the images.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9600" y="5253335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The animation could be used for promotional purposes/To help in the marketing of the car.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0075" y="6129635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 To test the car’s aerodynamics/To test how the car would react in a crash situation.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http://www.trm-electronics.com/images/Animated_gea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737" y="4470160"/>
            <a:ext cx="2142008" cy="2040911"/>
          </a:xfrm>
          <a:prstGeom prst="rect">
            <a:avLst/>
          </a:prstGeom>
          <a:noFill/>
        </p:spPr>
      </p:pic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01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9" grpId="0"/>
      <p:bldP spid="31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152587" y="6349407"/>
            <a:ext cx="670927" cy="136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2029990" y="6344122"/>
            <a:ext cx="322080" cy="136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3546941" y="6354693"/>
            <a:ext cx="454219" cy="136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 flipV="1">
            <a:off x="5674716" y="3504342"/>
            <a:ext cx="1622856" cy="406964"/>
            <a:chOff x="5658859" y="821728"/>
            <a:chExt cx="1622856" cy="663783"/>
          </a:xfrm>
        </p:grpSpPr>
        <p:grpSp>
          <p:nvGrpSpPr>
            <p:cNvPr id="53" name="Group 52"/>
            <p:cNvGrpSpPr/>
            <p:nvPr/>
          </p:nvGrpSpPr>
          <p:grpSpPr>
            <a:xfrm>
              <a:off x="5658859" y="821728"/>
              <a:ext cx="1622856" cy="663783"/>
              <a:chOff x="5658859" y="821728"/>
              <a:chExt cx="1622856" cy="663783"/>
            </a:xfrm>
          </p:grpSpPr>
          <p:grpSp>
            <p:nvGrpSpPr>
              <p:cNvPr id="47" name="Group 46"/>
              <p:cNvGrpSpPr/>
              <p:nvPr/>
            </p:nvGrpSpPr>
            <p:grpSpPr>
              <a:xfrm rot="5400000">
                <a:off x="6097401" y="383186"/>
                <a:ext cx="628650" cy="1505734"/>
                <a:chOff x="6781800" y="666750"/>
                <a:chExt cx="628650" cy="180975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6781800" y="666750"/>
                  <a:ext cx="62865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781800" y="2466975"/>
                  <a:ext cx="62865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6886575" y="676275"/>
                  <a:ext cx="0" cy="180022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Rectangle 50"/>
              <p:cNvSpPr/>
              <p:nvPr/>
            </p:nvSpPr>
            <p:spPr>
              <a:xfrm>
                <a:off x="7078533" y="1441977"/>
                <a:ext cx="203182" cy="43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10800000">
              <a:off x="5746553" y="1010173"/>
              <a:ext cx="1318797" cy="27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FF0000"/>
                  </a:solidFill>
                </a:rPr>
                <a:t>73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00125" y="1000317"/>
            <a:ext cx="1902635" cy="2521790"/>
            <a:chOff x="1000125" y="1000317"/>
            <a:chExt cx="1902635" cy="2521790"/>
          </a:xfrm>
        </p:grpSpPr>
        <p:sp>
          <p:nvSpPr>
            <p:cNvPr id="27" name="TextBox 26"/>
            <p:cNvSpPr txBox="1"/>
            <p:nvPr/>
          </p:nvSpPr>
          <p:spPr>
            <a:xfrm>
              <a:off x="1000125" y="3152775"/>
              <a:ext cx="1762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Two (2)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089619" y="1000317"/>
              <a:ext cx="813141" cy="668923"/>
            </a:xfrm>
            <a:custGeom>
              <a:avLst/>
              <a:gdLst>
                <a:gd name="connsiteX0" fmla="*/ 0 w 813141"/>
                <a:gd name="connsiteY0" fmla="*/ 266955 h 668923"/>
                <a:gd name="connsiteX1" fmla="*/ 478679 w 813141"/>
                <a:gd name="connsiteY1" fmla="*/ 0 h 668923"/>
                <a:gd name="connsiteX2" fmla="*/ 813141 w 813141"/>
                <a:gd name="connsiteY2" fmla="*/ 202518 h 668923"/>
                <a:gd name="connsiteX3" fmla="*/ 807004 w 813141"/>
                <a:gd name="connsiteY3" fmla="*/ 362078 h 668923"/>
                <a:gd name="connsiteX4" fmla="*/ 503227 w 813141"/>
                <a:gd name="connsiteY4" fmla="*/ 527774 h 668923"/>
                <a:gd name="connsiteX5" fmla="*/ 503227 w 813141"/>
                <a:gd name="connsiteY5" fmla="*/ 536980 h 668923"/>
                <a:gd name="connsiteX6" fmla="*/ 521637 w 813141"/>
                <a:gd name="connsiteY6" fmla="*/ 546185 h 668923"/>
                <a:gd name="connsiteX7" fmla="*/ 521637 w 813141"/>
                <a:gd name="connsiteY7" fmla="*/ 546185 h 668923"/>
                <a:gd name="connsiteX8" fmla="*/ 527774 w 813141"/>
                <a:gd name="connsiteY8" fmla="*/ 589143 h 668923"/>
                <a:gd name="connsiteX9" fmla="*/ 521637 w 813141"/>
                <a:gd name="connsiteY9" fmla="*/ 604486 h 668923"/>
                <a:gd name="connsiteX10" fmla="*/ 414241 w 813141"/>
                <a:gd name="connsiteY10" fmla="*/ 668923 h 668923"/>
                <a:gd name="connsiteX11" fmla="*/ 270024 w 813141"/>
                <a:gd name="connsiteY11" fmla="*/ 576870 h 668923"/>
                <a:gd name="connsiteX12" fmla="*/ 263887 w 813141"/>
                <a:gd name="connsiteY12" fmla="*/ 543117 h 668923"/>
                <a:gd name="connsiteX13" fmla="*/ 254682 w 813141"/>
                <a:gd name="connsiteY13" fmla="*/ 506295 h 668923"/>
                <a:gd name="connsiteX14" fmla="*/ 239339 w 813141"/>
                <a:gd name="connsiteY14" fmla="*/ 469474 h 668923"/>
                <a:gd name="connsiteX15" fmla="*/ 217860 w 813141"/>
                <a:gd name="connsiteY15" fmla="*/ 438789 h 668923"/>
                <a:gd name="connsiteX16" fmla="*/ 193313 w 813141"/>
                <a:gd name="connsiteY16" fmla="*/ 414241 h 668923"/>
                <a:gd name="connsiteX17" fmla="*/ 181039 w 813141"/>
                <a:gd name="connsiteY17" fmla="*/ 401968 h 668923"/>
                <a:gd name="connsiteX18" fmla="*/ 159560 w 813141"/>
                <a:gd name="connsiteY18" fmla="*/ 389694 h 668923"/>
                <a:gd name="connsiteX19" fmla="*/ 39890 w 813141"/>
                <a:gd name="connsiteY19" fmla="*/ 454131 h 668923"/>
                <a:gd name="connsiteX20" fmla="*/ 9205 w 813141"/>
                <a:gd name="connsiteY20" fmla="*/ 429584 h 668923"/>
                <a:gd name="connsiteX21" fmla="*/ 0 w 813141"/>
                <a:gd name="connsiteY21" fmla="*/ 266955 h 66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3141" h="668923">
                  <a:moveTo>
                    <a:pt x="0" y="266955"/>
                  </a:moveTo>
                  <a:lnTo>
                    <a:pt x="478679" y="0"/>
                  </a:lnTo>
                  <a:lnTo>
                    <a:pt x="813141" y="202518"/>
                  </a:lnTo>
                  <a:lnTo>
                    <a:pt x="807004" y="362078"/>
                  </a:lnTo>
                  <a:lnTo>
                    <a:pt x="503227" y="527774"/>
                  </a:lnTo>
                  <a:lnTo>
                    <a:pt x="503227" y="536980"/>
                  </a:lnTo>
                  <a:lnTo>
                    <a:pt x="521637" y="546185"/>
                  </a:lnTo>
                  <a:lnTo>
                    <a:pt x="521637" y="546185"/>
                  </a:lnTo>
                  <a:lnTo>
                    <a:pt x="527774" y="589143"/>
                  </a:lnTo>
                  <a:lnTo>
                    <a:pt x="521637" y="604486"/>
                  </a:lnTo>
                  <a:lnTo>
                    <a:pt x="414241" y="668923"/>
                  </a:lnTo>
                  <a:lnTo>
                    <a:pt x="270024" y="576870"/>
                  </a:lnTo>
                  <a:lnTo>
                    <a:pt x="263887" y="543117"/>
                  </a:lnTo>
                  <a:lnTo>
                    <a:pt x="254682" y="506295"/>
                  </a:lnTo>
                  <a:lnTo>
                    <a:pt x="239339" y="469474"/>
                  </a:lnTo>
                  <a:lnTo>
                    <a:pt x="217860" y="438789"/>
                  </a:lnTo>
                  <a:lnTo>
                    <a:pt x="193313" y="414241"/>
                  </a:lnTo>
                  <a:lnTo>
                    <a:pt x="181039" y="401968"/>
                  </a:lnTo>
                  <a:lnTo>
                    <a:pt x="159560" y="389694"/>
                  </a:lnTo>
                  <a:lnTo>
                    <a:pt x="39890" y="454131"/>
                  </a:lnTo>
                  <a:lnTo>
                    <a:pt x="9205" y="429584"/>
                  </a:lnTo>
                  <a:lnTo>
                    <a:pt x="0" y="2669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43250" y="2098824"/>
            <a:ext cx="1762125" cy="1423283"/>
            <a:chOff x="3143250" y="2098824"/>
            <a:chExt cx="1762125" cy="1423283"/>
          </a:xfrm>
        </p:grpSpPr>
        <p:sp>
          <p:nvSpPr>
            <p:cNvPr id="28" name="TextBox 27"/>
            <p:cNvSpPr txBox="1"/>
            <p:nvPr/>
          </p:nvSpPr>
          <p:spPr>
            <a:xfrm>
              <a:off x="3143250" y="3152775"/>
              <a:ext cx="1762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six (6)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82698" y="2098824"/>
              <a:ext cx="807004" cy="659718"/>
            </a:xfrm>
            <a:custGeom>
              <a:avLst/>
              <a:gdLst>
                <a:gd name="connsiteX0" fmla="*/ 395831 w 807004"/>
                <a:gd name="connsiteY0" fmla="*/ 0 h 659718"/>
                <a:gd name="connsiteX1" fmla="*/ 540048 w 807004"/>
                <a:gd name="connsiteY1" fmla="*/ 95122 h 659718"/>
                <a:gd name="connsiteX2" fmla="*/ 549254 w 807004"/>
                <a:gd name="connsiteY2" fmla="*/ 125807 h 659718"/>
                <a:gd name="connsiteX3" fmla="*/ 558459 w 807004"/>
                <a:gd name="connsiteY3" fmla="*/ 162628 h 659718"/>
                <a:gd name="connsiteX4" fmla="*/ 570733 w 807004"/>
                <a:gd name="connsiteY4" fmla="*/ 190244 h 659718"/>
                <a:gd name="connsiteX5" fmla="*/ 583007 w 807004"/>
                <a:gd name="connsiteY5" fmla="*/ 217861 h 659718"/>
                <a:gd name="connsiteX6" fmla="*/ 598349 w 807004"/>
                <a:gd name="connsiteY6" fmla="*/ 233203 h 659718"/>
                <a:gd name="connsiteX7" fmla="*/ 613691 w 807004"/>
                <a:gd name="connsiteY7" fmla="*/ 251614 h 659718"/>
                <a:gd name="connsiteX8" fmla="*/ 629034 w 807004"/>
                <a:gd name="connsiteY8" fmla="*/ 270024 h 659718"/>
                <a:gd name="connsiteX9" fmla="*/ 647444 w 807004"/>
                <a:gd name="connsiteY9" fmla="*/ 279230 h 659718"/>
                <a:gd name="connsiteX10" fmla="*/ 647444 w 807004"/>
                <a:gd name="connsiteY10" fmla="*/ 279230 h 659718"/>
                <a:gd name="connsiteX11" fmla="*/ 647444 w 807004"/>
                <a:gd name="connsiteY11" fmla="*/ 279230 h 659718"/>
                <a:gd name="connsiteX12" fmla="*/ 668923 w 807004"/>
                <a:gd name="connsiteY12" fmla="*/ 285367 h 659718"/>
                <a:gd name="connsiteX13" fmla="*/ 770183 w 807004"/>
                <a:gd name="connsiteY13" fmla="*/ 220929 h 659718"/>
                <a:gd name="connsiteX14" fmla="*/ 800867 w 807004"/>
                <a:gd name="connsiteY14" fmla="*/ 239340 h 659718"/>
                <a:gd name="connsiteX15" fmla="*/ 807004 w 807004"/>
                <a:gd name="connsiteY15" fmla="*/ 408105 h 659718"/>
                <a:gd name="connsiteX16" fmla="*/ 340599 w 807004"/>
                <a:gd name="connsiteY16" fmla="*/ 659718 h 659718"/>
                <a:gd name="connsiteX17" fmla="*/ 0 w 807004"/>
                <a:gd name="connsiteY17" fmla="*/ 475611 h 659718"/>
                <a:gd name="connsiteX18" fmla="*/ 0 w 807004"/>
                <a:gd name="connsiteY18" fmla="*/ 309914 h 659718"/>
                <a:gd name="connsiteX19" fmla="*/ 303777 w 807004"/>
                <a:gd name="connsiteY19" fmla="*/ 141149 h 659718"/>
                <a:gd name="connsiteX20" fmla="*/ 294572 w 807004"/>
                <a:gd name="connsiteY20" fmla="*/ 128875 h 659718"/>
                <a:gd name="connsiteX21" fmla="*/ 285366 w 807004"/>
                <a:gd name="connsiteY21" fmla="*/ 119670 h 659718"/>
                <a:gd name="connsiteX22" fmla="*/ 291503 w 807004"/>
                <a:gd name="connsiteY22" fmla="*/ 61369 h 659718"/>
                <a:gd name="connsiteX23" fmla="*/ 395831 w 807004"/>
                <a:gd name="connsiteY23" fmla="*/ 0 h 65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07004" h="659718">
                  <a:moveTo>
                    <a:pt x="395831" y="0"/>
                  </a:moveTo>
                  <a:lnTo>
                    <a:pt x="540048" y="95122"/>
                  </a:lnTo>
                  <a:lnTo>
                    <a:pt x="549254" y="125807"/>
                  </a:lnTo>
                  <a:lnTo>
                    <a:pt x="558459" y="162628"/>
                  </a:lnTo>
                  <a:lnTo>
                    <a:pt x="570733" y="190244"/>
                  </a:lnTo>
                  <a:lnTo>
                    <a:pt x="583007" y="217861"/>
                  </a:lnTo>
                  <a:lnTo>
                    <a:pt x="598349" y="233203"/>
                  </a:lnTo>
                  <a:lnTo>
                    <a:pt x="613691" y="251614"/>
                  </a:lnTo>
                  <a:lnTo>
                    <a:pt x="629034" y="270024"/>
                  </a:lnTo>
                  <a:lnTo>
                    <a:pt x="647444" y="279230"/>
                  </a:lnTo>
                  <a:lnTo>
                    <a:pt x="647444" y="279230"/>
                  </a:lnTo>
                  <a:lnTo>
                    <a:pt x="647444" y="279230"/>
                  </a:lnTo>
                  <a:lnTo>
                    <a:pt x="668923" y="285367"/>
                  </a:lnTo>
                  <a:lnTo>
                    <a:pt x="770183" y="220929"/>
                  </a:lnTo>
                  <a:lnTo>
                    <a:pt x="800867" y="239340"/>
                  </a:lnTo>
                  <a:lnTo>
                    <a:pt x="807004" y="408105"/>
                  </a:lnTo>
                  <a:lnTo>
                    <a:pt x="340599" y="659718"/>
                  </a:lnTo>
                  <a:lnTo>
                    <a:pt x="0" y="475611"/>
                  </a:lnTo>
                  <a:lnTo>
                    <a:pt x="0" y="309914"/>
                  </a:lnTo>
                  <a:lnTo>
                    <a:pt x="303777" y="141149"/>
                  </a:lnTo>
                  <a:lnTo>
                    <a:pt x="294572" y="128875"/>
                  </a:lnTo>
                  <a:lnTo>
                    <a:pt x="285366" y="119670"/>
                  </a:lnTo>
                  <a:lnTo>
                    <a:pt x="291503" y="61369"/>
                  </a:lnTo>
                  <a:lnTo>
                    <a:pt x="39583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2009 </a:t>
            </a:r>
            <a:r>
              <a:rPr lang="en-GB" b="1" dirty="0" smtClean="0"/>
              <a:t>Q4.</a:t>
            </a:r>
            <a:endParaRPr lang="en-GB" b="1" dirty="0"/>
          </a:p>
        </p:txBody>
      </p:sp>
      <p:pic>
        <p:nvPicPr>
          <p:cNvPr id="24" name="Picture 23" descr="Pages from SC_Graphic-Communication_all_2009 cred_Pa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6380" r="50000" b="10506"/>
          <a:stretch>
            <a:fillRect/>
          </a:stretch>
        </p:blipFill>
        <p:spPr>
          <a:xfrm>
            <a:off x="304799" y="523875"/>
            <a:ext cx="4894229" cy="6134100"/>
          </a:xfrm>
          <a:prstGeom prst="rect">
            <a:avLst/>
          </a:prstGeom>
        </p:spPr>
      </p:pic>
      <p:pic>
        <p:nvPicPr>
          <p:cNvPr id="25" name="Picture 24" descr="Pages from SC_Graphic-Communication_all_2009 cred_Pa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771" t="19147" r="1667" b="30990"/>
          <a:stretch>
            <a:fillRect/>
          </a:stretch>
        </p:blipFill>
        <p:spPr>
          <a:xfrm>
            <a:off x="5497158" y="1076958"/>
            <a:ext cx="3646842" cy="309263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48914" y="3694933"/>
            <a:ext cx="3461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7248" y="4211300"/>
            <a:ext cx="3461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size of the object being drawn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3035" y="4716910"/>
            <a:ext cx="5658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The size of the paper being used for the drawing/The amount of detail required for the drawing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6979" y="5624672"/>
            <a:ext cx="778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      Ease of reading the drawings/Drawing can be easily understood because the same symbols and conventions are used no matter who does the drawing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2" name="Picture 41" descr="Pages from SC_Graphic-Communication_all_2009 cred_Page_4.jpg"/>
          <p:cNvPicPr>
            <a:picLocks noChangeAspect="1"/>
          </p:cNvPicPr>
          <p:nvPr/>
        </p:nvPicPr>
        <p:blipFill>
          <a:blip r:embed="rId2" cstate="print"/>
          <a:srcRect l="70784" t="16124" r="14040" b="80382"/>
          <a:stretch>
            <a:fillRect/>
          </a:stretch>
        </p:blipFill>
        <p:spPr>
          <a:xfrm>
            <a:off x="5965024" y="4110729"/>
            <a:ext cx="2775460" cy="45182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4872048" y="3047997"/>
            <a:ext cx="741875" cy="477542"/>
            <a:chOff x="4872048" y="3048767"/>
            <a:chExt cx="741875" cy="438952"/>
          </a:xfrm>
        </p:grpSpPr>
        <p:grpSp>
          <p:nvGrpSpPr>
            <p:cNvPr id="43" name="Group 42"/>
            <p:cNvGrpSpPr/>
            <p:nvPr/>
          </p:nvGrpSpPr>
          <p:grpSpPr>
            <a:xfrm>
              <a:off x="4985273" y="3065929"/>
              <a:ext cx="628650" cy="421790"/>
              <a:chOff x="6781800" y="666750"/>
              <a:chExt cx="628650" cy="180975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>
                <a:off x="6781800" y="666750"/>
                <a:ext cx="62865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6781800" y="2466975"/>
                <a:ext cx="62865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6886575" y="676275"/>
                <a:ext cx="0" cy="18002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 rot="16200000">
              <a:off x="4793853" y="3126962"/>
              <a:ext cx="433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FF0000"/>
                  </a:solidFill>
                </a:rPr>
                <a:t>23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5048251" y="1319212"/>
            <a:ext cx="1162050" cy="285750"/>
            <a:chOff x="7924800" y="733425"/>
            <a:chExt cx="563607" cy="285750"/>
          </a:xfrm>
        </p:grpSpPr>
        <p:cxnSp>
          <p:nvCxnSpPr>
            <p:cNvPr id="59" name="Straight Arrow Connector 58"/>
            <p:cNvCxnSpPr/>
            <p:nvPr/>
          </p:nvCxnSpPr>
          <p:spPr>
            <a:xfrm flipH="1">
              <a:off x="7924800" y="733425"/>
              <a:ext cx="400051" cy="28575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8326482" y="733425"/>
              <a:ext cx="1619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905375" y="1042987"/>
            <a:ext cx="584381" cy="307777"/>
            <a:chOff x="8467634" y="568960"/>
            <a:chExt cx="606697" cy="338509"/>
          </a:xfrm>
        </p:grpSpPr>
        <p:sp>
          <p:nvSpPr>
            <p:cNvPr id="62" name="TextBox 61"/>
            <p:cNvSpPr txBox="1"/>
            <p:nvPr/>
          </p:nvSpPr>
          <p:spPr>
            <a:xfrm>
              <a:off x="8467634" y="568960"/>
              <a:ext cx="606697" cy="33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rgbClr val="FF0000"/>
                  </a:solidFill>
                </a:rPr>
                <a:t>Ο</a:t>
              </a:r>
              <a:r>
                <a:rPr lang="en-GB" sz="1100" dirty="0" smtClean="0">
                  <a:solidFill>
                    <a:srgbClr val="FF0000"/>
                  </a:solidFill>
                </a:rPr>
                <a:t>10</a:t>
              </a:r>
              <a:endParaRPr lang="en-GB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8572137" y="678959"/>
              <a:ext cx="68550" cy="12513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351</Words>
  <Application>Microsoft Office PowerPoint</Application>
  <PresentationFormat>On-screen Show (4:3)</PresentationFormat>
  <Paragraphs>64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7</cp:revision>
  <dcterms:created xsi:type="dcterms:W3CDTF">2012-11-05T18:21:35Z</dcterms:created>
  <dcterms:modified xsi:type="dcterms:W3CDTF">2012-11-05T18:27:13Z</dcterms:modified>
</cp:coreProperties>
</file>