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9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3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8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2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3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2008 </a:t>
            </a:r>
            <a:r>
              <a:rPr lang="en-GB" b="1" dirty="0" smtClean="0"/>
              <a:t>Q1.</a:t>
            </a:r>
            <a:endParaRPr lang="en-GB" b="1" dirty="0"/>
          </a:p>
        </p:txBody>
      </p:sp>
      <p:pic>
        <p:nvPicPr>
          <p:cNvPr id="17" name="Picture 16" descr="Pages from SC_Graphic-Communication_all_2008 credit_Page_1.jpg"/>
          <p:cNvPicPr>
            <a:picLocks noChangeAspect="1"/>
          </p:cNvPicPr>
          <p:nvPr/>
        </p:nvPicPr>
        <p:blipFill>
          <a:blip r:embed="rId2" cstate="print"/>
          <a:srcRect l="5059" t="7773" r="51529" b="39974"/>
          <a:stretch>
            <a:fillRect/>
          </a:stretch>
        </p:blipFill>
        <p:spPr>
          <a:xfrm>
            <a:off x="258182" y="505607"/>
            <a:ext cx="6901674" cy="6045799"/>
          </a:xfrm>
          <a:prstGeom prst="rect">
            <a:avLst/>
          </a:prstGeom>
        </p:spPr>
      </p:pic>
      <p:pic>
        <p:nvPicPr>
          <p:cNvPr id="24" name="Picture 23" descr="Pages from SC_Graphic-Communication_all_2008 credit_Page_1.jpg"/>
          <p:cNvPicPr>
            <a:picLocks noChangeAspect="1"/>
          </p:cNvPicPr>
          <p:nvPr/>
        </p:nvPicPr>
        <p:blipFill>
          <a:blip r:embed="rId2" cstate="print"/>
          <a:srcRect l="56353" t="9604" r="4941" b="9853"/>
          <a:stretch>
            <a:fillRect/>
          </a:stretch>
        </p:blipFill>
        <p:spPr>
          <a:xfrm>
            <a:off x="7213491" y="935915"/>
            <a:ext cx="1930509" cy="284002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9700" y="827914"/>
            <a:ext cx="70355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                 Animations are watched and simulations are interactive. You can affect the outcome in a simulation, you can’t in an animation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9700" y="2258688"/>
            <a:ext cx="7035502" cy="82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                It could be used to show how it is assemble or It could be used to show the doors and drawers opening.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6824" y="3463542"/>
            <a:ext cx="7035502" cy="44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Many different and dangerous situations can be simulated.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6824" y="4291878"/>
            <a:ext cx="70355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It is cheaper than flying a real plane. Pilots can be trained to land in different airports/It is safer than flying a real plane.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0006" y="5561281"/>
            <a:ext cx="70355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           How the car will perform in a crash situation. </a:t>
            </a:r>
          </a:p>
          <a:p>
            <a:pPr>
              <a:lnSpc>
                <a:spcPts val="3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The aerodynamics of the car can be tested.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53740" y="4229735"/>
            <a:ext cx="1264257" cy="1872488"/>
            <a:chOff x="7553740" y="4229735"/>
            <a:chExt cx="1264257" cy="1872488"/>
          </a:xfrm>
        </p:grpSpPr>
        <p:pic>
          <p:nvPicPr>
            <p:cNvPr id="21506" name="Picture 2" descr="http://www.gifs.net/Animation11/Creatures_and_Cartoons/Cartoons_Simpsons/Bart_and_Homer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3411" y="4229735"/>
              <a:ext cx="866775" cy="147637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553740" y="5732891"/>
              <a:ext cx="1264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Animation</a:t>
              </a:r>
              <a:endParaRPr lang="en-GB" dirty="0"/>
            </a:p>
          </p:txBody>
        </p:sp>
      </p:grp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ages from SC_Graphic-Communication_all_2008 credit_Page_2.jpg"/>
          <p:cNvPicPr>
            <a:picLocks noChangeAspect="1"/>
          </p:cNvPicPr>
          <p:nvPr/>
        </p:nvPicPr>
        <p:blipFill>
          <a:blip r:embed="rId2" cstate="print"/>
          <a:srcRect l="4719" t="11259" r="40184" b="51974"/>
          <a:stretch>
            <a:fillRect/>
          </a:stretch>
        </p:blipFill>
        <p:spPr>
          <a:xfrm>
            <a:off x="376517" y="892884"/>
            <a:ext cx="8321408" cy="35069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2008 </a:t>
            </a:r>
            <a:r>
              <a:rPr lang="en-GB" b="1" dirty="0" smtClean="0"/>
              <a:t>Q2.</a:t>
            </a:r>
            <a:endParaRPr lang="en-GB" b="1" dirty="0"/>
          </a:p>
        </p:txBody>
      </p:sp>
      <p:pic>
        <p:nvPicPr>
          <p:cNvPr id="11" name="Picture 10" descr="Pages from SC_Graphic-Communication_all_2008 credit_Page_2.jpg"/>
          <p:cNvPicPr>
            <a:picLocks noChangeAspect="1"/>
          </p:cNvPicPr>
          <p:nvPr/>
        </p:nvPicPr>
        <p:blipFill>
          <a:blip r:embed="rId2" cstate="print"/>
          <a:srcRect l="3412" t="6602" r="39412" b="88050"/>
          <a:stretch>
            <a:fillRect/>
          </a:stretch>
        </p:blipFill>
        <p:spPr>
          <a:xfrm>
            <a:off x="344245" y="494852"/>
            <a:ext cx="6508376" cy="4303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3358" y="1409252"/>
            <a:ext cx="277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Bright and cheerful/warm/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highly visible/lively/sunny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1691" y="2022439"/>
            <a:ext cx="3506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Warm, exciting,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active, in contrast with yellow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Pages from SC_Graphic-Communication_all_2008 credit_Page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3" t="49497" r="39412" b="16172"/>
          <a:stretch>
            <a:fillRect/>
          </a:stretch>
        </p:blipFill>
        <p:spPr>
          <a:xfrm>
            <a:off x="419549" y="4313107"/>
            <a:ext cx="6680498" cy="25448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119256" y="2581835"/>
            <a:ext cx="0" cy="1215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89412" y="2603351"/>
            <a:ext cx="204395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40772" y="2603352"/>
            <a:ext cx="182879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Green, </a:t>
            </a:r>
            <a:r>
              <a:rPr lang="en-GB" sz="1400" b="1" dirty="0" err="1" smtClean="0">
                <a:solidFill>
                  <a:srgbClr val="FF0000"/>
                </a:solidFill>
              </a:rPr>
              <a:t>YellowGreen</a:t>
            </a:r>
            <a:r>
              <a:rPr lang="en-GB" sz="1400" b="1" dirty="0" smtClean="0">
                <a:solidFill>
                  <a:srgbClr val="FF0000"/>
                </a:solidFill>
              </a:rPr>
              <a:t>, </a:t>
            </a:r>
            <a:r>
              <a:rPr lang="en-GB" sz="1400" b="1" dirty="0" err="1" smtClean="0">
                <a:solidFill>
                  <a:srgbClr val="FF0000"/>
                </a:solidFill>
              </a:rPr>
              <a:t>YellowOrange</a:t>
            </a:r>
            <a:r>
              <a:rPr lang="en-GB" sz="1400" b="1" dirty="0" smtClean="0">
                <a:solidFill>
                  <a:srgbClr val="FF0000"/>
                </a:solidFill>
              </a:rPr>
              <a:t>, Orange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0928" y="3205779"/>
            <a:ext cx="204395" cy="55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162286" y="3227295"/>
            <a:ext cx="182879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Blue, Blue-Violet,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Violet, </a:t>
            </a:r>
            <a:r>
              <a:rPr lang="en-GB" sz="1400" b="1" dirty="0" err="1" smtClean="0">
                <a:solidFill>
                  <a:srgbClr val="FF0000"/>
                </a:solidFill>
              </a:rPr>
              <a:t>RedViolet</a:t>
            </a:r>
            <a:r>
              <a:rPr lang="en-GB" sz="1400" b="1" dirty="0" smtClean="0">
                <a:solidFill>
                  <a:srgbClr val="FF0000"/>
                </a:solidFill>
              </a:rPr>
              <a:t>, Red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1979" y="4507921"/>
            <a:ext cx="670201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Bright and attractive/Visual excitement/Associated with children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7284" y="5043004"/>
            <a:ext cx="670201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Advancing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3201" y="5683317"/>
            <a:ext cx="6702011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They would make the store logo and materials easily recognisable/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Company identity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6534" y="6507191"/>
            <a:ext cx="670201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Tone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7600" y="3894274"/>
            <a:ext cx="80682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Green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3" grpId="0" animBg="1"/>
      <p:bldP spid="31" grpId="0" animBg="1"/>
      <p:bldP spid="18" grpId="0" animBg="1"/>
      <p:bldP spid="21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91670" y="2626658"/>
            <a:ext cx="1484555" cy="2026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91671" y="817581"/>
            <a:ext cx="1764254" cy="1506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2008 </a:t>
            </a:r>
            <a:r>
              <a:rPr lang="en-GB" b="1" dirty="0" smtClean="0"/>
              <a:t>Q3.</a:t>
            </a:r>
            <a:endParaRPr lang="en-GB" b="1" dirty="0"/>
          </a:p>
        </p:txBody>
      </p:sp>
      <p:pic>
        <p:nvPicPr>
          <p:cNvPr id="17" name="Picture 16" descr="Pages from SC_Graphic-Communication_all_2008 credit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24" t="3772" r="54335" b="16505"/>
          <a:stretch>
            <a:fillRect/>
          </a:stretch>
        </p:blipFill>
        <p:spPr>
          <a:xfrm>
            <a:off x="322730" y="537882"/>
            <a:ext cx="4851698" cy="6174890"/>
          </a:xfrm>
          <a:prstGeom prst="rect">
            <a:avLst/>
          </a:prstGeom>
        </p:spPr>
      </p:pic>
      <p:pic>
        <p:nvPicPr>
          <p:cNvPr id="18" name="Picture 17" descr="Pages from SC_Graphic-Communication_all_2008 credit_Page_3.jpg"/>
          <p:cNvPicPr>
            <a:picLocks noChangeAspect="1"/>
          </p:cNvPicPr>
          <p:nvPr/>
        </p:nvPicPr>
        <p:blipFill>
          <a:blip r:embed="rId2" cstate="print"/>
          <a:srcRect l="60588" t="3772" r="12353" b="15673"/>
          <a:stretch>
            <a:fillRect/>
          </a:stretch>
        </p:blipFill>
        <p:spPr>
          <a:xfrm>
            <a:off x="6303982" y="645460"/>
            <a:ext cx="1845469" cy="38835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9248" y="1043491"/>
            <a:ext cx="670201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Ease of editing/Storage and retrieval of work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217" y="1516826"/>
            <a:ext cx="670201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New designs from existing/Standardisation of drawings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460" y="1979405"/>
            <a:ext cx="670201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Library of commonly used parts/Shorter lead time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6218" y="2915322"/>
            <a:ext cx="670201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Continual need for updating software or operating systems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6218" y="3377903"/>
            <a:ext cx="670201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Possibility of system failure/System crash/Viruses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6218" y="3840482"/>
            <a:ext cx="6702011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Data loss/Security/Computer hacking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3492" y="4754881"/>
            <a:ext cx="385123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Scanner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mypcmag.com/wp-content/uploads/2010/11/sc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785" y="4631489"/>
            <a:ext cx="1260150" cy="845161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054252" y="4991550"/>
            <a:ext cx="385123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Digitiser/Graphics tablet/Digital camera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thehudsonian.com/wp-content/uploads/2011/03/Computer-Graphics-Tab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4058" y="4581720"/>
            <a:ext cx="1266302" cy="949727"/>
          </a:xfrm>
          <a:prstGeom prst="rect">
            <a:avLst/>
          </a:prstGeom>
          <a:noFill/>
        </p:spPr>
      </p:pic>
      <p:pic>
        <p:nvPicPr>
          <p:cNvPr id="1030" name="Picture 6" descr="http://www.seedos.co.uk/DIGI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198" y="5540188"/>
            <a:ext cx="1435200" cy="1076400"/>
          </a:xfrm>
          <a:prstGeom prst="rect">
            <a:avLst/>
          </a:prstGeom>
          <a:noFill/>
        </p:spPr>
      </p:pic>
      <p:pic>
        <p:nvPicPr>
          <p:cNvPr id="1032" name="Picture 8" descr="http://laughingsquid.com/wp-content/uploads/canon-4d-dsl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0503" y="5495834"/>
            <a:ext cx="1314263" cy="1103981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021979" y="5561708"/>
            <a:ext cx="385123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Wireframe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735" y="6078077"/>
            <a:ext cx="385123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Solid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281" y="6348815"/>
            <a:ext cx="3851237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Surface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085850" y="5307806"/>
            <a:ext cx="7922419" cy="633651"/>
            <a:chOff x="1085850" y="5307806"/>
            <a:chExt cx="7922419" cy="633651"/>
          </a:xfrm>
        </p:grpSpPr>
        <p:sp>
          <p:nvSpPr>
            <p:cNvPr id="50" name="TextBox 49"/>
            <p:cNvSpPr txBox="1"/>
            <p:nvPr/>
          </p:nvSpPr>
          <p:spPr>
            <a:xfrm>
              <a:off x="1085850" y="5572125"/>
              <a:ext cx="295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Fourteen  (14)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151019" y="5307806"/>
              <a:ext cx="857250" cy="404813"/>
            </a:xfrm>
            <a:custGeom>
              <a:avLst/>
              <a:gdLst>
                <a:gd name="connsiteX0" fmla="*/ 140494 w 857250"/>
                <a:gd name="connsiteY0" fmla="*/ 0 h 404813"/>
                <a:gd name="connsiteX1" fmla="*/ 423862 w 857250"/>
                <a:gd name="connsiteY1" fmla="*/ 2382 h 404813"/>
                <a:gd name="connsiteX2" fmla="*/ 426244 w 857250"/>
                <a:gd name="connsiteY2" fmla="*/ 285750 h 404813"/>
                <a:gd name="connsiteX3" fmla="*/ 857250 w 857250"/>
                <a:gd name="connsiteY3" fmla="*/ 283369 h 404813"/>
                <a:gd name="connsiteX4" fmla="*/ 857250 w 857250"/>
                <a:gd name="connsiteY4" fmla="*/ 404813 h 404813"/>
                <a:gd name="connsiteX5" fmla="*/ 0 w 857250"/>
                <a:gd name="connsiteY5" fmla="*/ 404813 h 404813"/>
                <a:gd name="connsiteX6" fmla="*/ 2381 w 857250"/>
                <a:gd name="connsiteY6" fmla="*/ 288132 h 404813"/>
                <a:gd name="connsiteX7" fmla="*/ 145256 w 857250"/>
                <a:gd name="connsiteY7" fmla="*/ 285750 h 404813"/>
                <a:gd name="connsiteX8" fmla="*/ 142875 w 857250"/>
                <a:gd name="connsiteY8" fmla="*/ 169069 h 404813"/>
                <a:gd name="connsiteX9" fmla="*/ 173831 w 857250"/>
                <a:gd name="connsiteY9" fmla="*/ 176213 h 404813"/>
                <a:gd name="connsiteX10" fmla="*/ 178594 w 857250"/>
                <a:gd name="connsiteY10" fmla="*/ 104775 h 404813"/>
                <a:gd name="connsiteX11" fmla="*/ 145256 w 857250"/>
                <a:gd name="connsiteY11" fmla="*/ 109538 h 404813"/>
                <a:gd name="connsiteX12" fmla="*/ 140494 w 857250"/>
                <a:gd name="connsiteY12" fmla="*/ 0 h 4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404813">
                  <a:moveTo>
                    <a:pt x="140494" y="0"/>
                  </a:moveTo>
                  <a:lnTo>
                    <a:pt x="423862" y="2382"/>
                  </a:lnTo>
                  <a:lnTo>
                    <a:pt x="426244" y="285750"/>
                  </a:lnTo>
                  <a:lnTo>
                    <a:pt x="857250" y="283369"/>
                  </a:lnTo>
                  <a:lnTo>
                    <a:pt x="857250" y="404813"/>
                  </a:lnTo>
                  <a:lnTo>
                    <a:pt x="0" y="404813"/>
                  </a:lnTo>
                  <a:cubicBezTo>
                    <a:pt x="794" y="365919"/>
                    <a:pt x="1587" y="327026"/>
                    <a:pt x="2381" y="288132"/>
                  </a:cubicBezTo>
                  <a:lnTo>
                    <a:pt x="145256" y="285750"/>
                  </a:lnTo>
                  <a:cubicBezTo>
                    <a:pt x="144462" y="246856"/>
                    <a:pt x="143669" y="207963"/>
                    <a:pt x="142875" y="169069"/>
                  </a:cubicBezTo>
                  <a:lnTo>
                    <a:pt x="173831" y="176213"/>
                  </a:lnTo>
                  <a:lnTo>
                    <a:pt x="178594" y="104775"/>
                  </a:lnTo>
                  <a:lnTo>
                    <a:pt x="145256" y="109538"/>
                  </a:lnTo>
                  <a:lnTo>
                    <a:pt x="14049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85850" y="4441031"/>
            <a:ext cx="5755481" cy="1224201"/>
            <a:chOff x="1085850" y="4441031"/>
            <a:chExt cx="5755481" cy="1224201"/>
          </a:xfrm>
        </p:grpSpPr>
        <p:sp>
          <p:nvSpPr>
            <p:cNvPr id="49" name="TextBox 48"/>
            <p:cNvSpPr txBox="1"/>
            <p:nvPr/>
          </p:nvSpPr>
          <p:spPr>
            <a:xfrm>
              <a:off x="1085850" y="5295900"/>
              <a:ext cx="1381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Eight (8)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6212681" y="4441031"/>
              <a:ext cx="628650" cy="407194"/>
            </a:xfrm>
            <a:custGeom>
              <a:avLst/>
              <a:gdLst>
                <a:gd name="connsiteX0" fmla="*/ 0 w 628650"/>
                <a:gd name="connsiteY0" fmla="*/ 407194 h 407194"/>
                <a:gd name="connsiteX1" fmla="*/ 0 w 628650"/>
                <a:gd name="connsiteY1" fmla="*/ 407194 h 407194"/>
                <a:gd name="connsiteX2" fmla="*/ 0 w 628650"/>
                <a:gd name="connsiteY2" fmla="*/ 285750 h 407194"/>
                <a:gd name="connsiteX3" fmla="*/ 145257 w 628650"/>
                <a:gd name="connsiteY3" fmla="*/ 290513 h 407194"/>
                <a:gd name="connsiteX4" fmla="*/ 142875 w 628650"/>
                <a:gd name="connsiteY4" fmla="*/ 0 h 407194"/>
                <a:gd name="connsiteX5" fmla="*/ 426244 w 628650"/>
                <a:gd name="connsiteY5" fmla="*/ 0 h 407194"/>
                <a:gd name="connsiteX6" fmla="*/ 507207 w 628650"/>
                <a:gd name="connsiteY6" fmla="*/ 283369 h 407194"/>
                <a:gd name="connsiteX7" fmla="*/ 569119 w 628650"/>
                <a:gd name="connsiteY7" fmla="*/ 285750 h 407194"/>
                <a:gd name="connsiteX8" fmla="*/ 628650 w 628650"/>
                <a:gd name="connsiteY8" fmla="*/ 402432 h 407194"/>
                <a:gd name="connsiteX9" fmla="*/ 450057 w 628650"/>
                <a:gd name="connsiteY9" fmla="*/ 404813 h 407194"/>
                <a:gd name="connsiteX10" fmla="*/ 452438 w 628650"/>
                <a:gd name="connsiteY10" fmla="*/ 338138 h 407194"/>
                <a:gd name="connsiteX11" fmla="*/ 119063 w 628650"/>
                <a:gd name="connsiteY11" fmla="*/ 345282 h 407194"/>
                <a:gd name="connsiteX12" fmla="*/ 111919 w 628650"/>
                <a:gd name="connsiteY12" fmla="*/ 404813 h 407194"/>
                <a:gd name="connsiteX13" fmla="*/ 0 w 628650"/>
                <a:gd name="connsiteY13" fmla="*/ 407194 h 40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8650" h="407194">
                  <a:moveTo>
                    <a:pt x="0" y="407194"/>
                  </a:moveTo>
                  <a:lnTo>
                    <a:pt x="0" y="407194"/>
                  </a:lnTo>
                  <a:lnTo>
                    <a:pt x="0" y="285750"/>
                  </a:lnTo>
                  <a:lnTo>
                    <a:pt x="145257" y="290513"/>
                  </a:lnTo>
                  <a:lnTo>
                    <a:pt x="142875" y="0"/>
                  </a:lnTo>
                  <a:lnTo>
                    <a:pt x="426244" y="0"/>
                  </a:lnTo>
                  <a:lnTo>
                    <a:pt x="507207" y="283369"/>
                  </a:lnTo>
                  <a:lnTo>
                    <a:pt x="569119" y="285750"/>
                  </a:lnTo>
                  <a:lnTo>
                    <a:pt x="628650" y="402432"/>
                  </a:lnTo>
                  <a:lnTo>
                    <a:pt x="450057" y="404813"/>
                  </a:lnTo>
                  <a:cubicBezTo>
                    <a:pt x="450851" y="382588"/>
                    <a:pt x="451644" y="360363"/>
                    <a:pt x="452438" y="338138"/>
                  </a:cubicBezTo>
                  <a:lnTo>
                    <a:pt x="119063" y="345282"/>
                  </a:lnTo>
                  <a:lnTo>
                    <a:pt x="111919" y="404813"/>
                  </a:lnTo>
                  <a:lnTo>
                    <a:pt x="0" y="40719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0" y="1171575"/>
            <a:ext cx="2047875" cy="2715657"/>
            <a:chOff x="381000" y="1171575"/>
            <a:chExt cx="2047875" cy="2715657"/>
          </a:xfrm>
        </p:grpSpPr>
        <p:sp>
          <p:nvSpPr>
            <p:cNvPr id="39" name="Freeform 38"/>
            <p:cNvSpPr/>
            <p:nvPr/>
          </p:nvSpPr>
          <p:spPr>
            <a:xfrm>
              <a:off x="381000" y="1171575"/>
              <a:ext cx="1279525" cy="838200"/>
            </a:xfrm>
            <a:custGeom>
              <a:avLst/>
              <a:gdLst>
                <a:gd name="connsiteX0" fmla="*/ 0 w 1279525"/>
                <a:gd name="connsiteY0" fmla="*/ 542925 h 838200"/>
                <a:gd name="connsiteX1" fmla="*/ 3175 w 1279525"/>
                <a:gd name="connsiteY1" fmla="*/ 425450 h 838200"/>
                <a:gd name="connsiteX2" fmla="*/ 330200 w 1279525"/>
                <a:gd name="connsiteY2" fmla="*/ 250825 h 838200"/>
                <a:gd name="connsiteX3" fmla="*/ 323850 w 1279525"/>
                <a:gd name="connsiteY3" fmla="*/ 127000 h 838200"/>
                <a:gd name="connsiteX4" fmla="*/ 346075 w 1279525"/>
                <a:gd name="connsiteY4" fmla="*/ 98425 h 838200"/>
                <a:gd name="connsiteX5" fmla="*/ 371475 w 1279525"/>
                <a:gd name="connsiteY5" fmla="*/ 73025 h 838200"/>
                <a:gd name="connsiteX6" fmla="*/ 419100 w 1279525"/>
                <a:gd name="connsiteY6" fmla="*/ 50800 h 838200"/>
                <a:gd name="connsiteX7" fmla="*/ 492125 w 1279525"/>
                <a:gd name="connsiteY7" fmla="*/ 38100 h 838200"/>
                <a:gd name="connsiteX8" fmla="*/ 539750 w 1279525"/>
                <a:gd name="connsiteY8" fmla="*/ 44450 h 838200"/>
                <a:gd name="connsiteX9" fmla="*/ 587375 w 1279525"/>
                <a:gd name="connsiteY9" fmla="*/ 60325 h 838200"/>
                <a:gd name="connsiteX10" fmla="*/ 631825 w 1279525"/>
                <a:gd name="connsiteY10" fmla="*/ 73025 h 838200"/>
                <a:gd name="connsiteX11" fmla="*/ 742950 w 1279525"/>
                <a:gd name="connsiteY11" fmla="*/ 0 h 838200"/>
                <a:gd name="connsiteX12" fmla="*/ 1231900 w 1279525"/>
                <a:gd name="connsiteY12" fmla="*/ 279400 h 838200"/>
                <a:gd name="connsiteX13" fmla="*/ 1279525 w 1279525"/>
                <a:gd name="connsiteY13" fmla="*/ 419100 h 838200"/>
                <a:gd name="connsiteX14" fmla="*/ 542925 w 1279525"/>
                <a:gd name="connsiteY14" fmla="*/ 838200 h 838200"/>
                <a:gd name="connsiteX15" fmla="*/ 542925 w 1279525"/>
                <a:gd name="connsiteY15" fmla="*/ 838200 h 838200"/>
                <a:gd name="connsiteX16" fmla="*/ 393700 w 1279525"/>
                <a:gd name="connsiteY16" fmla="*/ 771525 h 838200"/>
                <a:gd name="connsiteX17" fmla="*/ 396875 w 1279525"/>
                <a:gd name="connsiteY17" fmla="*/ 704850 h 838200"/>
                <a:gd name="connsiteX18" fmla="*/ 155575 w 1279525"/>
                <a:gd name="connsiteY18" fmla="*/ 561975 h 838200"/>
                <a:gd name="connsiteX19" fmla="*/ 111125 w 1279525"/>
                <a:gd name="connsiteY19" fmla="*/ 596900 h 838200"/>
                <a:gd name="connsiteX20" fmla="*/ 0 w 1279525"/>
                <a:gd name="connsiteY20" fmla="*/ 5429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9525" h="838200">
                  <a:moveTo>
                    <a:pt x="0" y="542925"/>
                  </a:moveTo>
                  <a:cubicBezTo>
                    <a:pt x="1058" y="503767"/>
                    <a:pt x="2117" y="464608"/>
                    <a:pt x="3175" y="425450"/>
                  </a:cubicBezTo>
                  <a:lnTo>
                    <a:pt x="330200" y="250825"/>
                  </a:lnTo>
                  <a:lnTo>
                    <a:pt x="323850" y="127000"/>
                  </a:lnTo>
                  <a:lnTo>
                    <a:pt x="346075" y="98425"/>
                  </a:lnTo>
                  <a:lnTo>
                    <a:pt x="371475" y="73025"/>
                  </a:lnTo>
                  <a:lnTo>
                    <a:pt x="419100" y="50800"/>
                  </a:lnTo>
                  <a:lnTo>
                    <a:pt x="492125" y="38100"/>
                  </a:lnTo>
                  <a:lnTo>
                    <a:pt x="539750" y="44450"/>
                  </a:lnTo>
                  <a:lnTo>
                    <a:pt x="587375" y="60325"/>
                  </a:lnTo>
                  <a:lnTo>
                    <a:pt x="631825" y="73025"/>
                  </a:lnTo>
                  <a:lnTo>
                    <a:pt x="742950" y="0"/>
                  </a:lnTo>
                  <a:lnTo>
                    <a:pt x="1231900" y="279400"/>
                  </a:lnTo>
                  <a:lnTo>
                    <a:pt x="1279525" y="419100"/>
                  </a:lnTo>
                  <a:lnTo>
                    <a:pt x="542925" y="838200"/>
                  </a:lnTo>
                  <a:lnTo>
                    <a:pt x="542925" y="838200"/>
                  </a:lnTo>
                  <a:lnTo>
                    <a:pt x="393700" y="771525"/>
                  </a:lnTo>
                  <a:lnTo>
                    <a:pt x="396875" y="704850"/>
                  </a:lnTo>
                  <a:lnTo>
                    <a:pt x="155575" y="561975"/>
                  </a:lnTo>
                  <a:lnTo>
                    <a:pt x="111125" y="596900"/>
                  </a:lnTo>
                  <a:lnTo>
                    <a:pt x="0" y="54292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1250" y="3517900"/>
              <a:ext cx="131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One (1)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06575" y="2228850"/>
            <a:ext cx="2663825" cy="1639332"/>
            <a:chOff x="1806575" y="2228850"/>
            <a:chExt cx="2663825" cy="1639332"/>
          </a:xfrm>
        </p:grpSpPr>
        <p:sp>
          <p:nvSpPr>
            <p:cNvPr id="42" name="Freeform 41"/>
            <p:cNvSpPr/>
            <p:nvPr/>
          </p:nvSpPr>
          <p:spPr>
            <a:xfrm>
              <a:off x="1806575" y="2228850"/>
              <a:ext cx="1270000" cy="847725"/>
            </a:xfrm>
            <a:custGeom>
              <a:avLst/>
              <a:gdLst>
                <a:gd name="connsiteX0" fmla="*/ 0 w 1270000"/>
                <a:gd name="connsiteY0" fmla="*/ 428625 h 847725"/>
                <a:gd name="connsiteX1" fmla="*/ 736600 w 1270000"/>
                <a:gd name="connsiteY1" fmla="*/ 0 h 847725"/>
                <a:gd name="connsiteX2" fmla="*/ 873125 w 1270000"/>
                <a:gd name="connsiteY2" fmla="*/ 88900 h 847725"/>
                <a:gd name="connsiteX3" fmla="*/ 873125 w 1270000"/>
                <a:gd name="connsiteY3" fmla="*/ 149225 h 847725"/>
                <a:gd name="connsiteX4" fmla="*/ 1130300 w 1270000"/>
                <a:gd name="connsiteY4" fmla="*/ 288925 h 847725"/>
                <a:gd name="connsiteX5" fmla="*/ 1171575 w 1270000"/>
                <a:gd name="connsiteY5" fmla="*/ 254000 h 847725"/>
                <a:gd name="connsiteX6" fmla="*/ 1270000 w 1270000"/>
                <a:gd name="connsiteY6" fmla="*/ 314325 h 847725"/>
                <a:gd name="connsiteX7" fmla="*/ 1260475 w 1270000"/>
                <a:gd name="connsiteY7" fmla="*/ 422275 h 847725"/>
                <a:gd name="connsiteX8" fmla="*/ 955675 w 1270000"/>
                <a:gd name="connsiteY8" fmla="*/ 612775 h 847725"/>
                <a:gd name="connsiteX9" fmla="*/ 952500 w 1270000"/>
                <a:gd name="connsiteY9" fmla="*/ 701675 h 847725"/>
                <a:gd name="connsiteX10" fmla="*/ 946150 w 1270000"/>
                <a:gd name="connsiteY10" fmla="*/ 739775 h 847725"/>
                <a:gd name="connsiteX11" fmla="*/ 933450 w 1270000"/>
                <a:gd name="connsiteY11" fmla="*/ 762000 h 847725"/>
                <a:gd name="connsiteX12" fmla="*/ 892175 w 1270000"/>
                <a:gd name="connsiteY12" fmla="*/ 790575 h 847725"/>
                <a:gd name="connsiteX13" fmla="*/ 844550 w 1270000"/>
                <a:gd name="connsiteY13" fmla="*/ 806450 h 847725"/>
                <a:gd name="connsiteX14" fmla="*/ 777875 w 1270000"/>
                <a:gd name="connsiteY14" fmla="*/ 812800 h 847725"/>
                <a:gd name="connsiteX15" fmla="*/ 727075 w 1270000"/>
                <a:gd name="connsiteY15" fmla="*/ 806450 h 847725"/>
                <a:gd name="connsiteX16" fmla="*/ 679450 w 1270000"/>
                <a:gd name="connsiteY16" fmla="*/ 793750 h 847725"/>
                <a:gd name="connsiteX17" fmla="*/ 654050 w 1270000"/>
                <a:gd name="connsiteY17" fmla="*/ 784225 h 847725"/>
                <a:gd name="connsiteX18" fmla="*/ 530225 w 1270000"/>
                <a:gd name="connsiteY18" fmla="*/ 847725 h 847725"/>
                <a:gd name="connsiteX19" fmla="*/ 38100 w 1270000"/>
                <a:gd name="connsiteY19" fmla="*/ 577850 h 847725"/>
                <a:gd name="connsiteX20" fmla="*/ 0 w 1270000"/>
                <a:gd name="connsiteY20" fmla="*/ 428625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0000" h="847725">
                  <a:moveTo>
                    <a:pt x="0" y="428625"/>
                  </a:moveTo>
                  <a:lnTo>
                    <a:pt x="736600" y="0"/>
                  </a:lnTo>
                  <a:lnTo>
                    <a:pt x="873125" y="88900"/>
                  </a:lnTo>
                  <a:lnTo>
                    <a:pt x="873125" y="149225"/>
                  </a:lnTo>
                  <a:lnTo>
                    <a:pt x="1130300" y="288925"/>
                  </a:lnTo>
                  <a:lnTo>
                    <a:pt x="1171575" y="254000"/>
                  </a:lnTo>
                  <a:lnTo>
                    <a:pt x="1270000" y="314325"/>
                  </a:lnTo>
                  <a:lnTo>
                    <a:pt x="1260475" y="422275"/>
                  </a:lnTo>
                  <a:lnTo>
                    <a:pt x="955675" y="612775"/>
                  </a:lnTo>
                  <a:lnTo>
                    <a:pt x="952500" y="701675"/>
                  </a:lnTo>
                  <a:lnTo>
                    <a:pt x="946150" y="739775"/>
                  </a:lnTo>
                  <a:lnTo>
                    <a:pt x="933450" y="762000"/>
                  </a:lnTo>
                  <a:lnTo>
                    <a:pt x="892175" y="790575"/>
                  </a:lnTo>
                  <a:lnTo>
                    <a:pt x="844550" y="806450"/>
                  </a:lnTo>
                  <a:lnTo>
                    <a:pt x="777875" y="812800"/>
                  </a:lnTo>
                  <a:lnTo>
                    <a:pt x="727075" y="806450"/>
                  </a:lnTo>
                  <a:lnTo>
                    <a:pt x="679450" y="793750"/>
                  </a:lnTo>
                  <a:lnTo>
                    <a:pt x="654050" y="784225"/>
                  </a:lnTo>
                  <a:lnTo>
                    <a:pt x="530225" y="847725"/>
                  </a:lnTo>
                  <a:lnTo>
                    <a:pt x="38100" y="577850"/>
                  </a:lnTo>
                  <a:lnTo>
                    <a:pt x="0" y="42862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52775" y="3498850"/>
              <a:ext cx="131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Five (5)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2008 </a:t>
            </a:r>
            <a:r>
              <a:rPr lang="en-GB" b="1" dirty="0" smtClean="0"/>
              <a:t>Q4.</a:t>
            </a:r>
            <a:endParaRPr lang="en-GB" b="1" dirty="0"/>
          </a:p>
        </p:txBody>
      </p:sp>
      <p:pic>
        <p:nvPicPr>
          <p:cNvPr id="23" name="Picture 22" descr="Pages from SC_Graphic-Communication_all_2008 credit_Pa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2" t="6435" r="50235" b="15173"/>
          <a:stretch>
            <a:fillRect/>
          </a:stretch>
        </p:blipFill>
        <p:spPr>
          <a:xfrm>
            <a:off x="311972" y="570155"/>
            <a:ext cx="4841443" cy="5787614"/>
          </a:xfrm>
          <a:prstGeom prst="rect">
            <a:avLst/>
          </a:prstGeom>
        </p:spPr>
      </p:pic>
      <p:pic>
        <p:nvPicPr>
          <p:cNvPr id="31" name="Picture 30" descr="Pages from SC_Graphic-Communication_all_2008 credit_Page_4.jpg"/>
          <p:cNvPicPr>
            <a:picLocks noChangeAspect="1"/>
          </p:cNvPicPr>
          <p:nvPr/>
        </p:nvPicPr>
        <p:blipFill>
          <a:blip r:embed="rId2" cstate="print"/>
          <a:srcRect l="56353" t="8266" r="16118" b="50957"/>
          <a:stretch>
            <a:fillRect/>
          </a:stretch>
        </p:blipFill>
        <p:spPr>
          <a:xfrm>
            <a:off x="5852160" y="925158"/>
            <a:ext cx="2517290" cy="2635624"/>
          </a:xfrm>
          <a:prstGeom prst="rect">
            <a:avLst/>
          </a:prstGeom>
        </p:spPr>
      </p:pic>
      <p:pic>
        <p:nvPicPr>
          <p:cNvPr id="38" name="Picture 37" descr="Pages from SC_Graphic-Communication_all_2008 credit_Pa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76" t="61359" r="2588" b="12011"/>
          <a:stretch>
            <a:fillRect/>
          </a:stretch>
        </p:blipFill>
        <p:spPr>
          <a:xfrm>
            <a:off x="5152913" y="4206240"/>
            <a:ext cx="3861995" cy="172122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09650" y="4086225"/>
            <a:ext cx="2695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7225" y="4591050"/>
            <a:ext cx="13811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Planometric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24075" y="4610100"/>
            <a:ext cx="13811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Oblique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95700" y="4610100"/>
            <a:ext cx="13811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00075" y="1257300"/>
            <a:ext cx="2505075" cy="161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Pages from SC_Graphic-Communication_all_2008 credit_Page_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7" r="45000" b="61491"/>
          <a:stretch>
            <a:fillRect/>
          </a:stretch>
        </p:blipFill>
        <p:spPr>
          <a:xfrm>
            <a:off x="285750" y="129510"/>
            <a:ext cx="7539701" cy="40805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2008 </a:t>
            </a:r>
            <a:r>
              <a:rPr lang="en-GB" b="1" dirty="0" smtClean="0"/>
              <a:t>Q5.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48484" y="1716116"/>
            <a:ext cx="67020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DTP -  Desk Top Publishing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8009" y="2373341"/>
            <a:ext cx="67020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CAD – Computer Aided Drawing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8009" y="3068666"/>
            <a:ext cx="67020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Illustration or Rendering software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6559" y="3811616"/>
            <a:ext cx="67020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Inkjet Printer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0310" y="3830666"/>
            <a:ext cx="2780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Colour Laser Printer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57725" y="1828800"/>
            <a:ext cx="3095625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Pages from SC_Graphic-Communication_all_2008 credit_Page_5.jpg"/>
          <p:cNvPicPr>
            <a:picLocks noChangeAspect="1"/>
          </p:cNvPicPr>
          <p:nvPr/>
        </p:nvPicPr>
        <p:blipFill>
          <a:blip r:embed="rId2" cstate="print"/>
          <a:srcRect l="59896" t="13907" r="5833" b="21126"/>
          <a:stretch>
            <a:fillRect/>
          </a:stretch>
        </p:blipFill>
        <p:spPr>
          <a:xfrm>
            <a:off x="6191251" y="561975"/>
            <a:ext cx="1920271" cy="2573981"/>
          </a:xfrm>
          <a:prstGeom prst="rect">
            <a:avLst/>
          </a:prstGeom>
        </p:spPr>
      </p:pic>
      <p:pic>
        <p:nvPicPr>
          <p:cNvPr id="25602" name="Picture 2" descr="http://www.gadgetizer.com/wp-content/uploads/2007/07/epson-all-in-one-inkjet-printer-cx5505-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4252912"/>
            <a:ext cx="2381250" cy="2095501"/>
          </a:xfrm>
          <a:prstGeom prst="rect">
            <a:avLst/>
          </a:prstGeom>
          <a:noFill/>
        </p:spPr>
      </p:pic>
      <p:pic>
        <p:nvPicPr>
          <p:cNvPr id="25604" name="Picture 4" descr="http://www.oyyy.co.uk/shopimages/products/normal/Samsung/OR8400000162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199" y="4156075"/>
            <a:ext cx="2206625" cy="2206625"/>
          </a:xfrm>
          <a:prstGeom prst="rect">
            <a:avLst/>
          </a:prstGeom>
          <a:noFill/>
        </p:spPr>
      </p:pic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/>
      <p:bldP spid="28" grpId="0"/>
      <p:bldP spid="29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299</Words>
  <Application>Microsoft Office PowerPoint</Application>
  <PresentationFormat>On-screen Show (4:3)</PresentationFormat>
  <Paragraphs>59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6</cp:revision>
  <dcterms:created xsi:type="dcterms:W3CDTF">2012-11-05T18:21:35Z</dcterms:created>
  <dcterms:modified xsi:type="dcterms:W3CDTF">2012-11-05T18:26:45Z</dcterms:modified>
</cp:coreProperties>
</file>