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7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6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9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3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3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8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2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3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54264" y="2891303"/>
            <a:ext cx="1465937" cy="2755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42542" y="598612"/>
            <a:ext cx="1980078" cy="2755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2006 </a:t>
            </a:r>
            <a:r>
              <a:rPr lang="en-GB" b="1" dirty="0" smtClean="0"/>
              <a:t>Q1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0" y="2356347"/>
            <a:ext cx="9144000" cy="361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KI 2006 Graph SG C_Page_1.jpg"/>
          <p:cNvPicPr>
            <a:picLocks noChangeAspect="1"/>
          </p:cNvPicPr>
          <p:nvPr/>
        </p:nvPicPr>
        <p:blipFill>
          <a:blip r:embed="rId2" cstate="print"/>
          <a:srcRect l="58242" t="15773" r="3516" b="32945"/>
          <a:stretch>
            <a:fillRect/>
          </a:stretch>
        </p:blipFill>
        <p:spPr>
          <a:xfrm>
            <a:off x="6252816" y="1095272"/>
            <a:ext cx="2659706" cy="25221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1632" y="1118467"/>
            <a:ext cx="5297861" cy="110799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Drawings are more accurate, easier to edit, standardisation of formats, new designs from existing designs, use of libraries of commonly used parts, reduction of lead-time. Ability to e-mail. 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1682" y="3178378"/>
            <a:ext cx="5297861" cy="110799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Work can be lost if the computer crashes, work could be corrupted by viruses, work could be stolen or “hacked”, constant need to update system, constant need to update software. </a:t>
            </a:r>
            <a:r>
              <a:rPr lang="en-GB" dirty="0" smtClean="0"/>
              <a:t>	</a:t>
            </a:r>
          </a:p>
        </p:txBody>
      </p:sp>
      <p:pic>
        <p:nvPicPr>
          <p:cNvPr id="20" name="Picture 19" descr="KI 2006 Graph SG C_Page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86" t="6061" r="50769" b="52136"/>
          <a:stretch>
            <a:fillRect/>
          </a:stretch>
        </p:blipFill>
        <p:spPr>
          <a:xfrm>
            <a:off x="301449" y="572756"/>
            <a:ext cx="6019523" cy="4360985"/>
          </a:xfrm>
          <a:prstGeom prst="rect">
            <a:avLst/>
          </a:prstGeom>
        </p:spPr>
      </p:pic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35239" y="1976903"/>
            <a:ext cx="1496084" cy="2755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KI 2006 Graph SG C_Page_1.jpg"/>
          <p:cNvPicPr>
            <a:picLocks noChangeAspect="1"/>
          </p:cNvPicPr>
          <p:nvPr/>
        </p:nvPicPr>
        <p:blipFill>
          <a:blip r:embed="rId2" cstate="print"/>
          <a:srcRect l="58242" t="15773" r="3516" b="32945"/>
          <a:stretch>
            <a:fillRect/>
          </a:stretch>
        </p:blipFill>
        <p:spPr>
          <a:xfrm>
            <a:off x="6252816" y="1095272"/>
            <a:ext cx="2659706" cy="2522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2006 </a:t>
            </a:r>
            <a:r>
              <a:rPr lang="en-GB" b="1" dirty="0" smtClean="0"/>
              <a:t>Q1Cont.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7" name="Picture 6" descr="KI 2006 Graph SG C_Page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6" t="47941" r="50769" b="10878"/>
          <a:stretch>
            <a:fillRect/>
          </a:stretch>
        </p:blipFill>
        <p:spPr>
          <a:xfrm>
            <a:off x="241160" y="592851"/>
            <a:ext cx="5995453" cy="3828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1634" y="857209"/>
            <a:ext cx="5297861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Size of paper used, size of the subject being drawn.</a:t>
            </a:r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779" y="1379723"/>
            <a:ext cx="5297861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British Standards.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731" y="2404655"/>
            <a:ext cx="5297861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Flat bed Plotter or Drum plotter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1828" y="2957315"/>
            <a:ext cx="5297861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Laser printer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683" y="4102827"/>
            <a:ext cx="5297861" cy="83099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Flash drive, Zip drive, and portable hard drive, DVD-ROM, CD-ROM, Pen Drive, Solid State Storage Device/Memory stick. 	</a:t>
            </a:r>
          </a:p>
        </p:txBody>
      </p:sp>
      <p:pic>
        <p:nvPicPr>
          <p:cNvPr id="46084" name="Picture 4" descr="http://images.pcworld.com/reviews/graphics/39266-r_012501_zip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172" y="5416062"/>
            <a:ext cx="2129375" cy="1171156"/>
          </a:xfrm>
          <a:prstGeom prst="rect">
            <a:avLst/>
          </a:prstGeom>
          <a:noFill/>
        </p:spPr>
      </p:pic>
      <p:pic>
        <p:nvPicPr>
          <p:cNvPr id="46086" name="Picture 6" descr="http://thecoolgadgets.com/wp-content/uploads/2010/08/Buffalo-HD-PST320U2-BK-Shockproof-Portable-Hard-Dr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628220" y="4712431"/>
            <a:ext cx="2209648" cy="2081490"/>
          </a:xfrm>
          <a:prstGeom prst="rect">
            <a:avLst/>
          </a:prstGeom>
          <a:noFill/>
        </p:spPr>
      </p:pic>
      <p:pic>
        <p:nvPicPr>
          <p:cNvPr id="46088" name="Picture 8" descr="http://upload.wikimedia.org/wikipedia/commons/thumb/d/d5/CD_autolev_crop.jpg/220px-CD_autolev_cr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3571" y="5134898"/>
            <a:ext cx="1411968" cy="1411969"/>
          </a:xfrm>
          <a:prstGeom prst="rect">
            <a:avLst/>
          </a:prstGeom>
          <a:noFill/>
        </p:spPr>
      </p:pic>
      <p:pic>
        <p:nvPicPr>
          <p:cNvPr id="46090" name="Picture 10" descr="http://www.sandisk.com/Assets/Umbraco/AboutSandisk/Media-Kit/Retail/Large/gaming-mspd-4gbred_angleup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3245" y="5305530"/>
            <a:ext cx="2121770" cy="1414513"/>
          </a:xfrm>
          <a:prstGeom prst="rect">
            <a:avLst/>
          </a:prstGeom>
          <a:noFill/>
        </p:spPr>
      </p:pic>
      <p:pic>
        <p:nvPicPr>
          <p:cNvPr id="46082" name="Picture 2" descr="http://0.tqn.com/d/macs/1/0/4/5/-/-/cruzermircohorizontal16G360x27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41228"/>
            <a:ext cx="1615272" cy="1215942"/>
          </a:xfrm>
          <a:prstGeom prst="rect">
            <a:avLst/>
          </a:prstGeom>
          <a:noFill/>
        </p:spPr>
      </p:pic>
      <p:sp>
        <p:nvSpPr>
          <p:cNvPr id="17" name="TextBox 16">
            <a:hlinkClick r:id="rId8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  <p:bldP spid="11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2006 </a:t>
            </a:r>
            <a:r>
              <a:rPr lang="en-GB" b="1" dirty="0" smtClean="0"/>
              <a:t>Q2.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8" name="Picture 7" descr="KI 2006 Graph SG C_Page_2.jpg"/>
          <p:cNvPicPr>
            <a:picLocks noChangeAspect="1"/>
          </p:cNvPicPr>
          <p:nvPr/>
        </p:nvPicPr>
        <p:blipFill>
          <a:blip r:embed="rId2" cstate="print"/>
          <a:srcRect l="3407" t="6743" r="53846" b="23921"/>
          <a:stretch>
            <a:fillRect/>
          </a:stretch>
        </p:blipFill>
        <p:spPr>
          <a:xfrm>
            <a:off x="291403" y="582804"/>
            <a:ext cx="5395964" cy="6186632"/>
          </a:xfrm>
          <a:prstGeom prst="rect">
            <a:avLst/>
          </a:prstGeom>
        </p:spPr>
      </p:pic>
      <p:pic>
        <p:nvPicPr>
          <p:cNvPr id="9" name="Picture 8" descr="KI 2006 Graph SG C_Page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65" t="6587" r="8242"/>
          <a:stretch>
            <a:fillRect/>
          </a:stretch>
        </p:blipFill>
        <p:spPr>
          <a:xfrm>
            <a:off x="6250075" y="1175657"/>
            <a:ext cx="2572045" cy="4641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2891" y="1269192"/>
            <a:ext cx="1911565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5560" y="1269192"/>
            <a:ext cx="1911565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2747" y="2173544"/>
            <a:ext cx="2323549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Yellow, Yellow-green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5560" y="2173544"/>
            <a:ext cx="2243161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Blue-green, Blue 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891" y="2897025"/>
            <a:ext cx="4443751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Would make the room seem smaller, or warmer. </a:t>
            </a:r>
            <a:r>
              <a:rPr lang="en-GB" dirty="0" smtClean="0"/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2891" y="3891812"/>
            <a:ext cx="4544234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Would make the room seem larger, or cooler. </a:t>
            </a:r>
            <a:r>
              <a:rPr lang="en-GB" dirty="0" smtClean="0"/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3858" y="4906698"/>
            <a:ext cx="1911565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Any warm colour.</a:t>
            </a:r>
            <a:r>
              <a:rPr lang="en-GB" dirty="0" smtClean="0"/>
              <a:t>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5560" y="4886601"/>
            <a:ext cx="1911565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Any cool colour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3375" y="5649525"/>
            <a:ext cx="6302696" cy="104836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Clean, pure. </a:t>
            </a:r>
          </a:p>
          <a:p>
            <a:pPr>
              <a:lnSpc>
                <a:spcPts val="28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Warm, cheerful, sunny, happy, appetising, healthy. </a:t>
            </a:r>
          </a:p>
          <a:p>
            <a:pPr>
              <a:lnSpc>
                <a:spcPts val="28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Cool, reliable, sophisticated, formal, classy. </a:t>
            </a:r>
            <a:r>
              <a:rPr lang="en-GB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9" name="TextBox 18">
            <a:hlinkClick r:id="rId4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7773909" y="1638677"/>
            <a:ext cx="651849" cy="682028"/>
          </a:xfrm>
          <a:custGeom>
            <a:avLst/>
            <a:gdLst>
              <a:gd name="connsiteX0" fmla="*/ 0 w 651849"/>
              <a:gd name="connsiteY0" fmla="*/ 262551 h 682028"/>
              <a:gd name="connsiteX1" fmla="*/ 292729 w 651849"/>
              <a:gd name="connsiteY1" fmla="*/ 0 h 682028"/>
              <a:gd name="connsiteX2" fmla="*/ 621671 w 651849"/>
              <a:gd name="connsiteY2" fmla="*/ 66392 h 682028"/>
              <a:gd name="connsiteX3" fmla="*/ 651849 w 651849"/>
              <a:gd name="connsiteY3" fmla="*/ 419477 h 682028"/>
              <a:gd name="connsiteX4" fmla="*/ 356103 w 651849"/>
              <a:gd name="connsiteY4" fmla="*/ 682028 h 682028"/>
              <a:gd name="connsiteX5" fmla="*/ 33196 w 651849"/>
              <a:gd name="connsiteY5" fmla="*/ 609600 h 682028"/>
              <a:gd name="connsiteX6" fmla="*/ 0 w 651849"/>
              <a:gd name="connsiteY6" fmla="*/ 262551 h 68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849" h="682028">
                <a:moveTo>
                  <a:pt x="0" y="262551"/>
                </a:moveTo>
                <a:lnTo>
                  <a:pt x="292729" y="0"/>
                </a:lnTo>
                <a:lnTo>
                  <a:pt x="621671" y="66392"/>
                </a:lnTo>
                <a:lnTo>
                  <a:pt x="651849" y="419477"/>
                </a:lnTo>
                <a:lnTo>
                  <a:pt x="356103" y="682028"/>
                </a:lnTo>
                <a:lnTo>
                  <a:pt x="33196" y="609600"/>
                </a:lnTo>
                <a:lnTo>
                  <a:pt x="0" y="26255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KI 2006 Graph SG C_Page_3.jpg"/>
          <p:cNvPicPr>
            <a:picLocks noChangeAspect="1"/>
          </p:cNvPicPr>
          <p:nvPr/>
        </p:nvPicPr>
        <p:blipFill>
          <a:blip r:embed="rId2" cstate="print"/>
          <a:srcRect l="3956" t="5654" r="56923" b="40867"/>
          <a:stretch>
            <a:fillRect/>
          </a:stretch>
        </p:blipFill>
        <p:spPr>
          <a:xfrm>
            <a:off x="221064" y="492372"/>
            <a:ext cx="6098558" cy="5747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2006 </a:t>
            </a:r>
            <a:r>
              <a:rPr lang="en-GB" b="1" dirty="0" smtClean="0"/>
              <a:t>Q3.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" name="Picture 9" descr="KI 2006 Graph SG C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95" t="12184" r="25494" b="58900"/>
          <a:stretch>
            <a:fillRect/>
          </a:stretch>
        </p:blipFill>
        <p:spPr>
          <a:xfrm>
            <a:off x="5828043" y="472270"/>
            <a:ext cx="2028091" cy="2180493"/>
          </a:xfrm>
          <a:prstGeom prst="rect">
            <a:avLst/>
          </a:prstGeom>
        </p:spPr>
      </p:pic>
      <p:pic>
        <p:nvPicPr>
          <p:cNvPr id="11" name="Picture 10" descr="KI 2006 Graph SG C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813" t="8764" r="9011" b="62631"/>
          <a:stretch>
            <a:fillRect/>
          </a:stretch>
        </p:blipFill>
        <p:spPr>
          <a:xfrm>
            <a:off x="7626700" y="1557494"/>
            <a:ext cx="1517300" cy="2164211"/>
          </a:xfrm>
          <a:prstGeom prst="rect">
            <a:avLst/>
          </a:prstGeom>
        </p:spPr>
      </p:pic>
      <p:pic>
        <p:nvPicPr>
          <p:cNvPr id="12" name="Picture 11" descr="KI 2006 Graph SG C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75" t="42343" r="28791" b="30917"/>
          <a:stretch>
            <a:fillRect/>
          </a:stretch>
        </p:blipFill>
        <p:spPr>
          <a:xfrm>
            <a:off x="6099350" y="2632668"/>
            <a:ext cx="1818751" cy="2157414"/>
          </a:xfrm>
          <a:prstGeom prst="rect">
            <a:avLst/>
          </a:prstGeom>
        </p:spPr>
      </p:pic>
      <p:pic>
        <p:nvPicPr>
          <p:cNvPr id="13" name="Picture 12" descr="KI 2006 Graph SG C_Page_3.jpg"/>
          <p:cNvPicPr>
            <a:picLocks noChangeAspect="1"/>
          </p:cNvPicPr>
          <p:nvPr/>
        </p:nvPicPr>
        <p:blipFill>
          <a:blip r:embed="rId2" cstate="print"/>
          <a:srcRect l="73736" t="46541" r="5165" b="31383"/>
          <a:stretch>
            <a:fillRect/>
          </a:stretch>
        </p:blipFill>
        <p:spPr>
          <a:xfrm>
            <a:off x="6310365" y="4720840"/>
            <a:ext cx="2682910" cy="19842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5807" y="1174563"/>
            <a:ext cx="411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Section, Sectional elevation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3687" y="1516680"/>
            <a:ext cx="343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Exploded isometric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Exploded view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0168" y="1555451"/>
            <a:ext cx="194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Development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3853" y="2391738"/>
            <a:ext cx="275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Drawing is half size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3976" y="3689005"/>
            <a:ext cx="44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 show details inside the object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2294" y="4418463"/>
            <a:ext cx="4381314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To see the true dimensions of the cut surface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5002" y="5331683"/>
            <a:ext cx="5004312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To show all the individual components of an assembly separately, in line with how they fit.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31583" y="1174564"/>
            <a:ext cx="194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True shape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2006 </a:t>
            </a:r>
            <a:r>
              <a:rPr lang="en-GB" b="1" dirty="0" smtClean="0"/>
              <a:t>Q4.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9" name="Picture 8" descr="KI 2006 Graph SG C_Page_4.jpg"/>
          <p:cNvPicPr>
            <a:picLocks noChangeAspect="1"/>
          </p:cNvPicPr>
          <p:nvPr/>
        </p:nvPicPr>
        <p:blipFill>
          <a:blip r:embed="rId2" cstate="print"/>
          <a:srcRect l="4286" t="4566" r="56484" b="46930"/>
          <a:stretch>
            <a:fillRect/>
          </a:stretch>
        </p:blipFill>
        <p:spPr>
          <a:xfrm>
            <a:off x="311500" y="472272"/>
            <a:ext cx="5357896" cy="468253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491235" y="736230"/>
            <a:ext cx="2130251" cy="1883933"/>
            <a:chOff x="6491235" y="736230"/>
            <a:chExt cx="2130251" cy="1883933"/>
          </a:xfrm>
        </p:grpSpPr>
        <p:pic>
          <p:nvPicPr>
            <p:cNvPr id="55298" name="Picture 2" descr="http://images.byderule.multiply.com/image/1/photos/upload/300x300/SfIi4AoKCrUAAAqEJCc1/homer-09.gif?et=doUYx44AMGqiqHVAUrPa1w&amp;nmid=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06618" y="736230"/>
              <a:ext cx="2014868" cy="164289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491235" y="2250831"/>
              <a:ext cx="213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Animation</a:t>
              </a:r>
              <a:endParaRPr lang="en-GB" dirty="0"/>
            </a:p>
          </p:txBody>
        </p:sp>
      </p:grpSp>
      <p:pic>
        <p:nvPicPr>
          <p:cNvPr id="55302" name="Picture 6" descr="http://www.pclaunches.com/entry_images/0408/24/car-crash-simulation-thumb-450x22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5930" y="3135085"/>
            <a:ext cx="2538070" cy="12746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82804" y="1198854"/>
            <a:ext cx="5466304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      In simulations you interact with the programme, with animations you only watch the screen. 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19" y="2434801"/>
            <a:ext cx="4976312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It is safer, cheaper. </a:t>
            </a:r>
            <a:endParaRPr lang="en-GB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93336" y="4454519"/>
            <a:ext cx="6129495" cy="83099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   The moving parts of the chair can be demonstrated to show how it works/The moving parts of the chair can be shown without the need to take the actual chair to the clients.</a:t>
            </a:r>
            <a:endParaRPr lang="en-GB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74207" y="3138185"/>
            <a:ext cx="574765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Modifications can be made much faster. </a:t>
            </a:r>
            <a:r>
              <a:rPr lang="en-GB" dirty="0" smtClean="0"/>
              <a:t>	</a:t>
            </a: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94457" y="904351"/>
            <a:ext cx="2189420" cy="1724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2006 </a:t>
            </a:r>
            <a:r>
              <a:rPr lang="en-GB" b="1" dirty="0" smtClean="0"/>
              <a:t>Q5.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7" name="Picture 6" descr="KI 2006 Graph SG C_Page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36" t="5033" r="6484" b="51593"/>
          <a:stretch>
            <a:fillRect/>
          </a:stretch>
        </p:blipFill>
        <p:spPr>
          <a:xfrm>
            <a:off x="311498" y="572755"/>
            <a:ext cx="6114656" cy="4712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578" y="1369676"/>
            <a:ext cx="5496448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Easier to edit, easier to store, easier to transport. </a:t>
            </a:r>
            <a:r>
              <a:rPr lang="en-GB" dirty="0" smtClean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118" y="2113254"/>
            <a:ext cx="5307908" cy="77905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Can be used to test situations/designs before they are built.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935" y="3409498"/>
            <a:ext cx="5878286" cy="89127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GB" dirty="0" smtClean="0"/>
              <a:t>	</a:t>
            </a:r>
            <a:r>
              <a:rPr lang="en-GB" b="1" dirty="0" smtClean="0">
                <a:solidFill>
                  <a:srgbClr val="FF0000"/>
                </a:solidFill>
              </a:rPr>
              <a:t>Model can not be touched/no physical interaction, data could be corrupted, could be more easily stolen. 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1924" y="4826308"/>
            <a:ext cx="1911565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Wireframe, Solid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5656" y="4806212"/>
            <a:ext cx="1911565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Surface.</a:t>
            </a:r>
          </a:p>
        </p:txBody>
      </p:sp>
      <p:pic>
        <p:nvPicPr>
          <p:cNvPr id="54274" name="Picture 2" descr="http://www.engineerlive.com/media/images/large/large_0728792001268742660__Po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5273" y="602902"/>
            <a:ext cx="2616151" cy="1726660"/>
          </a:xfrm>
          <a:prstGeom prst="rect">
            <a:avLst/>
          </a:prstGeom>
          <a:noFill/>
        </p:spPr>
      </p:pic>
      <p:pic>
        <p:nvPicPr>
          <p:cNvPr id="54276" name="Picture 4" descr="http://t2.gstatic.com/images?q=tbn:ANd9GcSsv4TBm5waWZW3lHVAQ53QNEJdZGLvsO8tM-gKiSm6bBJgPs3fn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4005" y="2708867"/>
            <a:ext cx="2449076" cy="1644635"/>
          </a:xfrm>
          <a:prstGeom prst="rect">
            <a:avLst/>
          </a:prstGeom>
          <a:noFill/>
        </p:spPr>
      </p:pic>
      <p:pic>
        <p:nvPicPr>
          <p:cNvPr id="54278" name="Picture 6" descr="http://www.grc.nasa.gov/WWW/k-12/airplane/Images/cylmov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1073" y="4653523"/>
            <a:ext cx="2562927" cy="1928146"/>
          </a:xfrm>
          <a:prstGeom prst="rect">
            <a:avLst/>
          </a:prstGeom>
          <a:noFill/>
        </p:spPr>
      </p:pic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392</Words>
  <Application>Microsoft Office PowerPoint</Application>
  <PresentationFormat>On-screen Show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4</cp:revision>
  <dcterms:created xsi:type="dcterms:W3CDTF">2012-11-05T18:21:35Z</dcterms:created>
  <dcterms:modified xsi:type="dcterms:W3CDTF">2012-11-05T18:25:39Z</dcterms:modified>
</cp:coreProperties>
</file>