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9D4D35-A3C5-4ABC-B84F-0A807BD8E289}"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9484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9D4D35-A3C5-4ABC-B84F-0A807BD8E289}"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428787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9D4D35-A3C5-4ABC-B84F-0A807BD8E289}"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373596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9D4D35-A3C5-4ABC-B84F-0A807BD8E289}"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63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D4D35-A3C5-4ABC-B84F-0A807BD8E289}"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131229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9D4D35-A3C5-4ABC-B84F-0A807BD8E289}"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314538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9D4D35-A3C5-4ABC-B84F-0A807BD8E289}" type="datetimeFigureOut">
              <a:rPr lang="en-GB" smtClean="0"/>
              <a:t>05/11/2012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275863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9D4D35-A3C5-4ABC-B84F-0A807BD8E289}" type="datetimeFigureOut">
              <a:rPr lang="en-GB" smtClean="0"/>
              <a:t>05/11/2012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82828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D4D35-A3C5-4ABC-B84F-0A807BD8E289}" type="datetimeFigureOut">
              <a:rPr lang="en-GB" smtClean="0"/>
              <a:t>05/11/2012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36949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D4D35-A3C5-4ABC-B84F-0A807BD8E289}"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236932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D4D35-A3C5-4ABC-B84F-0A807BD8E289}"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BE3C8-EDCB-4C72-BD0C-F4E4832FDE1F}" type="slidenum">
              <a:rPr lang="en-GB" smtClean="0"/>
              <a:t>‹#›</a:t>
            </a:fld>
            <a:endParaRPr lang="en-GB"/>
          </a:p>
        </p:txBody>
      </p:sp>
    </p:spTree>
    <p:extLst>
      <p:ext uri="{BB962C8B-B14F-4D97-AF65-F5344CB8AC3E}">
        <p14:creationId xmlns:p14="http://schemas.microsoft.com/office/powerpoint/2010/main" val="255473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D4D35-A3C5-4ABC-B84F-0A807BD8E289}" type="datetimeFigureOut">
              <a:rPr lang="en-GB" smtClean="0"/>
              <a:t>05/11/2012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BE3C8-EDCB-4C72-BD0C-F4E4832FDE1F}" type="slidenum">
              <a:rPr lang="en-GB" smtClean="0"/>
              <a:t>‹#›</a:t>
            </a:fld>
            <a:endParaRPr lang="en-GB"/>
          </a:p>
        </p:txBody>
      </p:sp>
    </p:spTree>
    <p:extLst>
      <p:ext uri="{BB962C8B-B14F-4D97-AF65-F5344CB8AC3E}">
        <p14:creationId xmlns:p14="http://schemas.microsoft.com/office/powerpoint/2010/main" val="395450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27939" y="577969"/>
            <a:ext cx="2432649" cy="2286000"/>
          </a:xfrm>
          <a:prstGeom prst="rect">
            <a:avLst/>
          </a:prstGeom>
          <a:noFill/>
          <a:ln w="9525">
            <a:noFill/>
            <a:miter lim="800000"/>
            <a:headEnd/>
            <a:tailEnd/>
          </a:ln>
        </p:spPr>
      </p:pic>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1</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Q1</a:t>
            </a:r>
            <a:endParaRPr lang="en-GB" b="1" dirty="0"/>
          </a:p>
        </p:txBody>
      </p:sp>
      <p:pic>
        <p:nvPicPr>
          <p:cNvPr id="60" name="Picture 59" descr="KI 2005 Graph SG C_Page_1.jpg"/>
          <p:cNvPicPr>
            <a:picLocks noChangeAspect="1"/>
          </p:cNvPicPr>
          <p:nvPr/>
        </p:nvPicPr>
        <p:blipFill>
          <a:blip r:embed="rId3" cstate="print"/>
          <a:srcRect l="4434" t="6558" r="62547" b="16434"/>
          <a:stretch>
            <a:fillRect/>
          </a:stretch>
        </p:blipFill>
        <p:spPr>
          <a:xfrm>
            <a:off x="267420" y="577971"/>
            <a:ext cx="3720421" cy="6133380"/>
          </a:xfrm>
          <a:prstGeom prst="rect">
            <a:avLst/>
          </a:prstGeom>
        </p:spPr>
      </p:pic>
      <p:pic>
        <p:nvPicPr>
          <p:cNvPr id="61" name="Picture 60" descr="KI 2005 Graph SG C_Page_1.jpg"/>
          <p:cNvPicPr>
            <a:picLocks noChangeAspect="1"/>
          </p:cNvPicPr>
          <p:nvPr/>
        </p:nvPicPr>
        <p:blipFill>
          <a:blip r:embed="rId3" cstate="print">
            <a:clrChange>
              <a:clrFrom>
                <a:srgbClr val="FFFFFF"/>
              </a:clrFrom>
              <a:clrTo>
                <a:srgbClr val="FFFFFF">
                  <a:alpha val="0"/>
                </a:srgbClr>
              </a:clrTo>
            </a:clrChange>
          </a:blip>
          <a:srcRect l="58616" t="13542" r="13742" b="43350"/>
          <a:stretch>
            <a:fillRect/>
          </a:stretch>
        </p:blipFill>
        <p:spPr>
          <a:xfrm>
            <a:off x="5676181" y="474452"/>
            <a:ext cx="2527540" cy="2786332"/>
          </a:xfrm>
          <a:prstGeom prst="rect">
            <a:avLst/>
          </a:prstGeom>
        </p:spPr>
      </p:pic>
      <p:sp>
        <p:nvSpPr>
          <p:cNvPr id="62" name="TextBox 61"/>
          <p:cNvSpPr txBox="1"/>
          <p:nvPr/>
        </p:nvSpPr>
        <p:spPr>
          <a:xfrm>
            <a:off x="1029665" y="858530"/>
            <a:ext cx="1178697" cy="256480"/>
          </a:xfrm>
          <a:prstGeom prst="rect">
            <a:avLst/>
          </a:prstGeom>
          <a:noFill/>
        </p:spPr>
        <p:txBody>
          <a:bodyPr wrap="square" tIns="0" bIns="0" rtlCol="0">
            <a:spAutoFit/>
          </a:bodyPr>
          <a:lstStyle/>
          <a:p>
            <a:pPr>
              <a:lnSpc>
                <a:spcPts val="2000"/>
              </a:lnSpc>
            </a:pPr>
            <a:r>
              <a:rPr lang="en-GB" b="1" dirty="0" smtClean="0">
                <a:solidFill>
                  <a:srgbClr val="FF0000"/>
                </a:solidFill>
              </a:rPr>
              <a:t>Oblique</a:t>
            </a:r>
            <a:endParaRPr lang="en-GB" b="1" dirty="0">
              <a:solidFill>
                <a:srgbClr val="FF0000"/>
              </a:solidFill>
            </a:endParaRPr>
          </a:p>
        </p:txBody>
      </p:sp>
      <p:sp>
        <p:nvSpPr>
          <p:cNvPr id="63" name="TextBox 62"/>
          <p:cNvSpPr txBox="1"/>
          <p:nvPr/>
        </p:nvSpPr>
        <p:spPr>
          <a:xfrm>
            <a:off x="1029665" y="1125948"/>
            <a:ext cx="2878101" cy="256480"/>
          </a:xfrm>
          <a:prstGeom prst="rect">
            <a:avLst/>
          </a:prstGeom>
          <a:noFill/>
        </p:spPr>
        <p:txBody>
          <a:bodyPr wrap="square" tIns="0" bIns="0" rtlCol="0">
            <a:spAutoFit/>
          </a:bodyPr>
          <a:lstStyle/>
          <a:p>
            <a:pPr>
              <a:lnSpc>
                <a:spcPts val="2000"/>
              </a:lnSpc>
            </a:pPr>
            <a:r>
              <a:rPr lang="en-GB" b="1" dirty="0" smtClean="0">
                <a:solidFill>
                  <a:srgbClr val="FF0000"/>
                </a:solidFill>
              </a:rPr>
              <a:t>Circles remain circles.</a:t>
            </a:r>
            <a:endParaRPr lang="en-GB" b="1" dirty="0">
              <a:solidFill>
                <a:srgbClr val="FF0000"/>
              </a:solidFill>
            </a:endParaRPr>
          </a:p>
        </p:txBody>
      </p:sp>
      <p:sp>
        <p:nvSpPr>
          <p:cNvPr id="64" name="TextBox 63"/>
          <p:cNvSpPr txBox="1"/>
          <p:nvPr/>
        </p:nvSpPr>
        <p:spPr>
          <a:xfrm>
            <a:off x="1012412" y="2057601"/>
            <a:ext cx="2878101" cy="256480"/>
          </a:xfrm>
          <a:prstGeom prst="rect">
            <a:avLst/>
          </a:prstGeom>
          <a:noFill/>
        </p:spPr>
        <p:txBody>
          <a:bodyPr wrap="square" tIns="0" bIns="0" rtlCol="0">
            <a:spAutoFit/>
          </a:bodyPr>
          <a:lstStyle/>
          <a:p>
            <a:pPr>
              <a:lnSpc>
                <a:spcPts val="2000"/>
              </a:lnSpc>
            </a:pPr>
            <a:r>
              <a:rPr lang="en-GB" b="1" dirty="0" smtClean="0">
                <a:solidFill>
                  <a:srgbClr val="FF0000"/>
                </a:solidFill>
              </a:rPr>
              <a:t>Two point perspective</a:t>
            </a:r>
            <a:endParaRPr lang="en-GB" b="1" dirty="0">
              <a:solidFill>
                <a:srgbClr val="FF0000"/>
              </a:solidFill>
            </a:endParaRPr>
          </a:p>
        </p:txBody>
      </p:sp>
      <p:pic>
        <p:nvPicPr>
          <p:cNvPr id="49156" name="Picture 4" descr="http://www.technologystudent.com/images/2ptpers2.jpg"/>
          <p:cNvPicPr>
            <a:picLocks noChangeAspect="1" noChangeArrowheads="1"/>
          </p:cNvPicPr>
          <p:nvPr/>
        </p:nvPicPr>
        <p:blipFill>
          <a:blip r:embed="rId4" cstate="print"/>
          <a:srcRect/>
          <a:stretch>
            <a:fillRect/>
          </a:stretch>
        </p:blipFill>
        <p:spPr bwMode="auto">
          <a:xfrm>
            <a:off x="5691010" y="3200401"/>
            <a:ext cx="2111881" cy="1383282"/>
          </a:xfrm>
          <a:prstGeom prst="rect">
            <a:avLst/>
          </a:prstGeom>
          <a:noFill/>
        </p:spPr>
      </p:pic>
      <p:grpSp>
        <p:nvGrpSpPr>
          <p:cNvPr id="73" name="Group 72"/>
          <p:cNvGrpSpPr/>
          <p:nvPr/>
        </p:nvGrpSpPr>
        <p:grpSpPr>
          <a:xfrm>
            <a:off x="7755148" y="1466489"/>
            <a:ext cx="1259456" cy="1147313"/>
            <a:chOff x="7763774" y="1431985"/>
            <a:chExt cx="1259456" cy="1147313"/>
          </a:xfrm>
        </p:grpSpPr>
        <p:cxnSp>
          <p:nvCxnSpPr>
            <p:cNvPr id="66" name="Straight Connector 65"/>
            <p:cNvCxnSpPr/>
            <p:nvPr/>
          </p:nvCxnSpPr>
          <p:spPr>
            <a:xfrm flipV="1">
              <a:off x="7763774" y="1431985"/>
              <a:ext cx="1147313" cy="1147313"/>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772400" y="2579298"/>
              <a:ext cx="12508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8082950" y="2191109"/>
            <a:ext cx="698740" cy="369332"/>
          </a:xfrm>
          <a:prstGeom prst="rect">
            <a:avLst/>
          </a:prstGeom>
          <a:noFill/>
        </p:spPr>
        <p:txBody>
          <a:bodyPr wrap="square" rtlCol="0">
            <a:spAutoFit/>
          </a:bodyPr>
          <a:lstStyle/>
          <a:p>
            <a:r>
              <a:rPr lang="en-GB" b="1" dirty="0" smtClean="0">
                <a:solidFill>
                  <a:srgbClr val="FF0000"/>
                </a:solidFill>
              </a:rPr>
              <a:t>45°</a:t>
            </a:r>
            <a:endParaRPr lang="en-GB" b="1" dirty="0">
              <a:solidFill>
                <a:srgbClr val="FF0000"/>
              </a:solidFill>
            </a:endParaRPr>
          </a:p>
        </p:txBody>
      </p:sp>
      <p:sp>
        <p:nvSpPr>
          <p:cNvPr id="75" name="TextBox 74"/>
          <p:cNvSpPr txBox="1"/>
          <p:nvPr/>
        </p:nvSpPr>
        <p:spPr>
          <a:xfrm>
            <a:off x="8212346" y="1035169"/>
            <a:ext cx="931654" cy="369332"/>
          </a:xfrm>
          <a:prstGeom prst="rect">
            <a:avLst/>
          </a:prstGeom>
          <a:noFill/>
        </p:spPr>
        <p:txBody>
          <a:bodyPr wrap="square" rtlCol="0">
            <a:spAutoFit/>
          </a:bodyPr>
          <a:lstStyle/>
          <a:p>
            <a:r>
              <a:rPr lang="en-GB" b="1" dirty="0" smtClean="0">
                <a:solidFill>
                  <a:srgbClr val="FF0000"/>
                </a:solidFill>
              </a:rPr>
              <a:t>1/2 size</a:t>
            </a:r>
            <a:endParaRPr lang="en-GB" b="1" dirty="0">
              <a:solidFill>
                <a:srgbClr val="FF0000"/>
              </a:solidFill>
            </a:endParaRPr>
          </a:p>
        </p:txBody>
      </p:sp>
      <p:grpSp>
        <p:nvGrpSpPr>
          <p:cNvPr id="89" name="Group 88"/>
          <p:cNvGrpSpPr/>
          <p:nvPr/>
        </p:nvGrpSpPr>
        <p:grpSpPr>
          <a:xfrm>
            <a:off x="5339751" y="3407434"/>
            <a:ext cx="3493698" cy="1052424"/>
            <a:chOff x="5339751" y="3407434"/>
            <a:chExt cx="3493698" cy="1052424"/>
          </a:xfrm>
        </p:grpSpPr>
        <p:cxnSp>
          <p:nvCxnSpPr>
            <p:cNvPr id="77" name="Straight Connector 76"/>
            <p:cNvCxnSpPr/>
            <p:nvPr/>
          </p:nvCxnSpPr>
          <p:spPr>
            <a:xfrm flipV="1">
              <a:off x="6538823" y="3830128"/>
              <a:ext cx="2268747" cy="6297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3424687"/>
              <a:ext cx="2432649" cy="4054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357004" y="3830128"/>
              <a:ext cx="465826" cy="2415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339751" y="3407434"/>
              <a:ext cx="1035172" cy="422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141808" y="2678703"/>
            <a:ext cx="2878101" cy="256480"/>
          </a:xfrm>
          <a:prstGeom prst="rect">
            <a:avLst/>
          </a:prstGeom>
          <a:noFill/>
        </p:spPr>
        <p:txBody>
          <a:bodyPr wrap="square" tIns="0" bIns="0" rtlCol="0">
            <a:spAutoFit/>
          </a:bodyPr>
          <a:lstStyle/>
          <a:p>
            <a:pPr>
              <a:lnSpc>
                <a:spcPts val="2000"/>
              </a:lnSpc>
            </a:pPr>
            <a:r>
              <a:rPr lang="en-GB" b="1" dirty="0" smtClean="0">
                <a:solidFill>
                  <a:srgbClr val="FF0000"/>
                </a:solidFill>
              </a:rPr>
              <a:t>It is more realistic</a:t>
            </a:r>
            <a:endParaRPr lang="en-GB" b="1" dirty="0">
              <a:solidFill>
                <a:srgbClr val="FF0000"/>
              </a:solidFill>
            </a:endParaRPr>
          </a:p>
        </p:txBody>
      </p:sp>
      <p:sp>
        <p:nvSpPr>
          <p:cNvPr id="91" name="TextBox 90"/>
          <p:cNvSpPr txBox="1"/>
          <p:nvPr/>
        </p:nvSpPr>
        <p:spPr>
          <a:xfrm>
            <a:off x="5029200" y="3666227"/>
            <a:ext cx="431321" cy="276999"/>
          </a:xfrm>
          <a:prstGeom prst="rect">
            <a:avLst/>
          </a:prstGeom>
          <a:noFill/>
        </p:spPr>
        <p:txBody>
          <a:bodyPr wrap="square" rtlCol="0">
            <a:spAutoFit/>
          </a:bodyPr>
          <a:lstStyle/>
          <a:p>
            <a:r>
              <a:rPr lang="en-GB" sz="1200" b="1" dirty="0" smtClean="0">
                <a:solidFill>
                  <a:srgbClr val="FF0000"/>
                </a:solidFill>
              </a:rPr>
              <a:t>VP</a:t>
            </a:r>
            <a:endParaRPr lang="en-GB" sz="1200" b="1" dirty="0">
              <a:solidFill>
                <a:srgbClr val="FF0000"/>
              </a:solidFill>
            </a:endParaRPr>
          </a:p>
        </p:txBody>
      </p:sp>
      <p:sp>
        <p:nvSpPr>
          <p:cNvPr id="92" name="TextBox 91"/>
          <p:cNvSpPr txBox="1"/>
          <p:nvPr/>
        </p:nvSpPr>
        <p:spPr>
          <a:xfrm>
            <a:off x="8773061" y="3674853"/>
            <a:ext cx="431321" cy="276999"/>
          </a:xfrm>
          <a:prstGeom prst="rect">
            <a:avLst/>
          </a:prstGeom>
          <a:noFill/>
        </p:spPr>
        <p:txBody>
          <a:bodyPr wrap="square" rtlCol="0">
            <a:spAutoFit/>
          </a:bodyPr>
          <a:lstStyle/>
          <a:p>
            <a:r>
              <a:rPr lang="en-GB" sz="1200" b="1" dirty="0" smtClean="0">
                <a:solidFill>
                  <a:srgbClr val="FF0000"/>
                </a:solidFill>
              </a:rPr>
              <a:t>VP</a:t>
            </a:r>
            <a:endParaRPr lang="en-GB" sz="1200" b="1" dirty="0">
              <a:solidFill>
                <a:srgbClr val="FF0000"/>
              </a:solidFill>
            </a:endParaRPr>
          </a:p>
        </p:txBody>
      </p:sp>
      <p:sp>
        <p:nvSpPr>
          <p:cNvPr id="93" name="TextBox 92"/>
          <p:cNvSpPr txBox="1"/>
          <p:nvPr/>
        </p:nvSpPr>
        <p:spPr>
          <a:xfrm>
            <a:off x="327804" y="3653488"/>
            <a:ext cx="4666890" cy="512961"/>
          </a:xfrm>
          <a:prstGeom prst="rect">
            <a:avLst/>
          </a:prstGeom>
          <a:noFill/>
        </p:spPr>
        <p:txBody>
          <a:bodyPr wrap="square" tIns="0" bIns="0" rtlCol="0">
            <a:spAutoFit/>
          </a:bodyPr>
          <a:lstStyle/>
          <a:p>
            <a:pPr>
              <a:lnSpc>
                <a:spcPts val="2000"/>
              </a:lnSpc>
            </a:pPr>
            <a:r>
              <a:rPr lang="en-GB" b="1" dirty="0" smtClean="0">
                <a:solidFill>
                  <a:srgbClr val="FF0000"/>
                </a:solidFill>
              </a:rPr>
              <a:t>	The further away from the spectator point the smaller the object becomes.</a:t>
            </a:r>
            <a:endParaRPr lang="en-GB" b="1" dirty="0">
              <a:solidFill>
                <a:srgbClr val="FF0000"/>
              </a:solidFill>
            </a:endParaRPr>
          </a:p>
        </p:txBody>
      </p:sp>
      <p:sp>
        <p:nvSpPr>
          <p:cNvPr id="94" name="TextBox 93"/>
          <p:cNvSpPr txBox="1"/>
          <p:nvPr/>
        </p:nvSpPr>
        <p:spPr>
          <a:xfrm>
            <a:off x="1072797" y="4585141"/>
            <a:ext cx="1083808" cy="256480"/>
          </a:xfrm>
          <a:prstGeom prst="rect">
            <a:avLst/>
          </a:prstGeom>
          <a:noFill/>
        </p:spPr>
        <p:txBody>
          <a:bodyPr wrap="square" tIns="0" bIns="0" rtlCol="0">
            <a:spAutoFit/>
          </a:bodyPr>
          <a:lstStyle/>
          <a:p>
            <a:pPr>
              <a:lnSpc>
                <a:spcPts val="2000"/>
              </a:lnSpc>
            </a:pPr>
            <a:r>
              <a:rPr lang="en-GB" b="1" dirty="0" smtClean="0">
                <a:solidFill>
                  <a:srgbClr val="FF0000"/>
                </a:solidFill>
              </a:rPr>
              <a:t>Isometric</a:t>
            </a:r>
            <a:endParaRPr lang="en-GB" b="1" dirty="0">
              <a:solidFill>
                <a:srgbClr val="FF0000"/>
              </a:solidFill>
            </a:endParaRPr>
          </a:p>
        </p:txBody>
      </p:sp>
      <p:sp>
        <p:nvSpPr>
          <p:cNvPr id="95" name="TextBox 94"/>
          <p:cNvSpPr txBox="1"/>
          <p:nvPr/>
        </p:nvSpPr>
        <p:spPr>
          <a:xfrm>
            <a:off x="2789452" y="4585141"/>
            <a:ext cx="2481287" cy="256480"/>
          </a:xfrm>
          <a:prstGeom prst="rect">
            <a:avLst/>
          </a:prstGeom>
          <a:noFill/>
        </p:spPr>
        <p:txBody>
          <a:bodyPr wrap="square" tIns="0" bIns="0" rtlCol="0">
            <a:spAutoFit/>
          </a:bodyPr>
          <a:lstStyle/>
          <a:p>
            <a:pPr>
              <a:lnSpc>
                <a:spcPts val="2000"/>
              </a:lnSpc>
            </a:pPr>
            <a:r>
              <a:rPr lang="en-GB" b="1" dirty="0" err="1" smtClean="0">
                <a:solidFill>
                  <a:srgbClr val="FF0000"/>
                </a:solidFill>
              </a:rPr>
              <a:t>Planometric</a:t>
            </a:r>
            <a:endParaRPr lang="en-GB" b="1" dirty="0">
              <a:solidFill>
                <a:srgbClr val="FF0000"/>
              </a:solidFill>
            </a:endParaRPr>
          </a:p>
        </p:txBody>
      </p:sp>
      <p:sp>
        <p:nvSpPr>
          <p:cNvPr id="96" name="TextBox 95"/>
          <p:cNvSpPr txBox="1"/>
          <p:nvPr/>
        </p:nvSpPr>
        <p:spPr>
          <a:xfrm>
            <a:off x="388189" y="5283880"/>
            <a:ext cx="5469147" cy="553998"/>
          </a:xfrm>
          <a:prstGeom prst="rect">
            <a:avLst/>
          </a:prstGeom>
          <a:noFill/>
        </p:spPr>
        <p:txBody>
          <a:bodyPr wrap="square" tIns="0" bIns="0" rtlCol="0">
            <a:spAutoFit/>
          </a:bodyPr>
          <a:lstStyle/>
          <a:p>
            <a:r>
              <a:rPr lang="en-GB" dirty="0" smtClean="0"/>
              <a:t>           </a:t>
            </a:r>
            <a:r>
              <a:rPr lang="en-GB" b="1" dirty="0" smtClean="0">
                <a:solidFill>
                  <a:srgbClr val="FF0000"/>
                </a:solidFill>
              </a:rPr>
              <a:t>To give all required information, including all dimensions, which allow production of the new design</a:t>
            </a:r>
            <a:r>
              <a:rPr lang="en-GB" dirty="0" smtClean="0">
                <a:solidFill>
                  <a:srgbClr val="FF0000"/>
                </a:solidFill>
              </a:rPr>
              <a:t>.</a:t>
            </a:r>
            <a:endParaRPr lang="en-GB" b="1" dirty="0">
              <a:solidFill>
                <a:srgbClr val="FF0000"/>
              </a:solidFill>
            </a:endParaRPr>
          </a:p>
        </p:txBody>
      </p:sp>
      <p:sp>
        <p:nvSpPr>
          <p:cNvPr id="97" name="TextBox 96"/>
          <p:cNvSpPr txBox="1"/>
          <p:nvPr/>
        </p:nvSpPr>
        <p:spPr>
          <a:xfrm>
            <a:off x="1003784" y="6120643"/>
            <a:ext cx="2481287" cy="256480"/>
          </a:xfrm>
          <a:prstGeom prst="rect">
            <a:avLst/>
          </a:prstGeom>
          <a:noFill/>
        </p:spPr>
        <p:txBody>
          <a:bodyPr wrap="square" tIns="0" bIns="0" rtlCol="0">
            <a:spAutoFit/>
          </a:bodyPr>
          <a:lstStyle/>
          <a:p>
            <a:pPr>
              <a:lnSpc>
                <a:spcPts val="2000"/>
              </a:lnSpc>
            </a:pPr>
            <a:r>
              <a:rPr lang="en-GB" b="1" dirty="0" smtClean="0">
                <a:solidFill>
                  <a:srgbClr val="FF0000"/>
                </a:solidFill>
              </a:rPr>
              <a:t>Drawing is full size.</a:t>
            </a:r>
            <a:endParaRPr lang="en-GB" b="1" dirty="0">
              <a:solidFill>
                <a:srgbClr val="FF0000"/>
              </a:solidFill>
            </a:endParaRPr>
          </a:p>
        </p:txBody>
      </p:sp>
      <p:pic>
        <p:nvPicPr>
          <p:cNvPr id="49158" name="Picture 6" descr="http://2.bp.blogspot.com/__U23jF4jL08/S9HQTd3V_II/AAAAAAAAABM/LEY2pTF8T50/s1600/final+drawing.bmp"/>
          <p:cNvPicPr>
            <a:picLocks noChangeAspect="1" noChangeArrowheads="1"/>
          </p:cNvPicPr>
          <p:nvPr/>
        </p:nvPicPr>
        <p:blipFill>
          <a:blip r:embed="rId5" cstate="print"/>
          <a:srcRect/>
          <a:stretch>
            <a:fillRect/>
          </a:stretch>
        </p:blipFill>
        <p:spPr bwMode="auto">
          <a:xfrm>
            <a:off x="6012610" y="4681778"/>
            <a:ext cx="2708694" cy="1934034"/>
          </a:xfrm>
          <a:prstGeom prst="rect">
            <a:avLst/>
          </a:prstGeom>
          <a:noFill/>
          <a:effectLst>
            <a:outerShdw blurRad="50800" dist="38100" dir="5400000" algn="t" rotWithShape="0">
              <a:prstClr val="black">
                <a:alpha val="40000"/>
              </a:prstClr>
            </a:outerShdw>
          </a:effectLst>
        </p:spPr>
      </p:pic>
      <p:sp>
        <p:nvSpPr>
          <p:cNvPr id="30" name="TextBox 29">
            <a:hlinkClick r:id="rId6"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13270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3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500"/>
                                        <p:tgtEl>
                                          <p:spTgt spid="7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9156"/>
                                        </p:tgtEl>
                                        <p:attrNameLst>
                                          <p:attrName>style.visibility</p:attrName>
                                        </p:attrNameLst>
                                      </p:cBhvr>
                                      <p:to>
                                        <p:strVal val="visible"/>
                                      </p:to>
                                    </p:set>
                                    <p:animEffect transition="in" filter="fade">
                                      <p:cBhvr>
                                        <p:cTn id="38" dur="1000"/>
                                        <p:tgtEl>
                                          <p:spTgt spid="49156"/>
                                        </p:tgtEl>
                                      </p:cBhvr>
                                    </p:animEffect>
                                  </p:childTnLst>
                                </p:cTn>
                              </p:par>
                            </p:childTnLst>
                          </p:cTn>
                        </p:par>
                        <p:par>
                          <p:cTn id="39" fill="hold">
                            <p:stCondLst>
                              <p:cond delay="1500"/>
                            </p:stCondLst>
                            <p:childTnLst>
                              <p:par>
                                <p:cTn id="40" presetID="16" presetClass="entr" presetSubtype="26"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arn(inHorizontal)">
                                      <p:cBhvr>
                                        <p:cTn id="42" dur="500"/>
                                        <p:tgtEl>
                                          <p:spTgt spid="8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fade">
                                      <p:cBhvr>
                                        <p:cTn id="45" dur="500"/>
                                        <p:tgtEl>
                                          <p:spTgt spid="9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left)">
                                      <p:cBhvr>
                                        <p:cTn id="53" dur="5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left)">
                                      <p:cBhvr>
                                        <p:cTn id="63" dur="500"/>
                                        <p:tgtEl>
                                          <p:spTgt spid="9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wipe(left)">
                                      <p:cBhvr>
                                        <p:cTn id="68" dur="500"/>
                                        <p:tgtEl>
                                          <p:spTgt spid="9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left)">
                                      <p:cBhvr>
                                        <p:cTn id="73" dur="500"/>
                                        <p:tgtEl>
                                          <p:spTgt spid="9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9158"/>
                                        </p:tgtEl>
                                        <p:attrNameLst>
                                          <p:attrName>style.visibility</p:attrName>
                                        </p:attrNameLst>
                                      </p:cBhvr>
                                      <p:to>
                                        <p:strVal val="visible"/>
                                      </p:to>
                                    </p:set>
                                    <p:animEffect transition="in" filter="fade">
                                      <p:cBhvr>
                                        <p:cTn id="78" dur="2000"/>
                                        <p:tgtEl>
                                          <p:spTgt spid="4915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74" grpId="0"/>
      <p:bldP spid="75" grpId="0"/>
      <p:bldP spid="90" grpId="0"/>
      <p:bldP spid="91" grpId="0"/>
      <p:bldP spid="92" grpId="0"/>
      <p:bldP spid="93" grpId="0"/>
      <p:bldP spid="94" grpId="0"/>
      <p:bldP spid="95" grpId="0"/>
      <p:bldP spid="9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381776" y="4865446"/>
            <a:ext cx="5239109" cy="1628653"/>
            <a:chOff x="1381776" y="4865446"/>
            <a:chExt cx="5239109" cy="1628653"/>
          </a:xfrm>
        </p:grpSpPr>
        <p:sp>
          <p:nvSpPr>
            <p:cNvPr id="43" name="TextBox 42"/>
            <p:cNvSpPr txBox="1"/>
            <p:nvPr/>
          </p:nvSpPr>
          <p:spPr>
            <a:xfrm>
              <a:off x="1381776" y="6237619"/>
              <a:ext cx="1141291" cy="256480"/>
            </a:xfrm>
            <a:prstGeom prst="rect">
              <a:avLst/>
            </a:prstGeom>
            <a:noFill/>
          </p:spPr>
          <p:txBody>
            <a:bodyPr wrap="square" tIns="0" bIns="0" rtlCol="0">
              <a:spAutoFit/>
            </a:bodyPr>
            <a:lstStyle/>
            <a:p>
              <a:pPr>
                <a:lnSpc>
                  <a:spcPts val="2000"/>
                </a:lnSpc>
              </a:pPr>
              <a:r>
                <a:rPr lang="en-GB" b="1" dirty="0" smtClean="0">
                  <a:solidFill>
                    <a:srgbClr val="FF0000"/>
                  </a:solidFill>
                </a:rPr>
                <a:t>Nine (9)</a:t>
              </a:r>
              <a:endParaRPr lang="en-GB" b="1" dirty="0">
                <a:solidFill>
                  <a:srgbClr val="FF0000"/>
                </a:solidFill>
              </a:endParaRPr>
            </a:p>
          </p:txBody>
        </p:sp>
        <p:sp>
          <p:nvSpPr>
            <p:cNvPr id="45" name="Freeform 44"/>
            <p:cNvSpPr/>
            <p:nvPr/>
          </p:nvSpPr>
          <p:spPr>
            <a:xfrm>
              <a:off x="5651464" y="4865446"/>
              <a:ext cx="969421" cy="786018"/>
            </a:xfrm>
            <a:custGeom>
              <a:avLst/>
              <a:gdLst>
                <a:gd name="connsiteX0" fmla="*/ 2620 w 969421"/>
                <a:gd name="connsiteY0" fmla="*/ 783398 h 786018"/>
                <a:gd name="connsiteX1" fmla="*/ 2620 w 969421"/>
                <a:gd name="connsiteY1" fmla="*/ 783398 h 786018"/>
                <a:gd name="connsiteX2" fmla="*/ 290826 w 969421"/>
                <a:gd name="connsiteY2" fmla="*/ 778157 h 786018"/>
                <a:gd name="connsiteX3" fmla="*/ 288206 w 969421"/>
                <a:gd name="connsiteY3" fmla="*/ 681215 h 786018"/>
                <a:gd name="connsiteX4" fmla="*/ 670734 w 969421"/>
                <a:gd name="connsiteY4" fmla="*/ 683835 h 786018"/>
                <a:gd name="connsiteX5" fmla="*/ 673354 w 969421"/>
                <a:gd name="connsiteY5" fmla="*/ 780777 h 786018"/>
                <a:gd name="connsiteX6" fmla="*/ 969421 w 969421"/>
                <a:gd name="connsiteY6" fmla="*/ 786018 h 786018"/>
                <a:gd name="connsiteX7" fmla="*/ 966801 w 969421"/>
                <a:gd name="connsiteY7" fmla="*/ 586893 h 786018"/>
                <a:gd name="connsiteX8" fmla="*/ 867239 w 969421"/>
                <a:gd name="connsiteY8" fmla="*/ 584273 h 786018"/>
                <a:gd name="connsiteX9" fmla="*/ 681215 w 969421"/>
                <a:gd name="connsiteY9" fmla="*/ 193885 h 786018"/>
                <a:gd name="connsiteX10" fmla="*/ 668114 w 969421"/>
                <a:gd name="connsiteY10" fmla="*/ 0 h 786018"/>
                <a:gd name="connsiteX11" fmla="*/ 298686 w 969421"/>
                <a:gd name="connsiteY11" fmla="*/ 0 h 786018"/>
                <a:gd name="connsiteX12" fmla="*/ 298686 w 969421"/>
                <a:gd name="connsiteY12" fmla="*/ 191265 h 786018"/>
                <a:gd name="connsiteX13" fmla="*/ 102182 w 969421"/>
                <a:gd name="connsiteY13" fmla="*/ 584273 h 786018"/>
                <a:gd name="connsiteX14" fmla="*/ 0 w 969421"/>
                <a:gd name="connsiteY14" fmla="*/ 584273 h 786018"/>
                <a:gd name="connsiteX15" fmla="*/ 2620 w 969421"/>
                <a:gd name="connsiteY15" fmla="*/ 783398 h 7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9421" h="786018">
                  <a:moveTo>
                    <a:pt x="2620" y="783398"/>
                  </a:moveTo>
                  <a:lnTo>
                    <a:pt x="2620" y="783398"/>
                  </a:lnTo>
                  <a:lnTo>
                    <a:pt x="290826" y="778157"/>
                  </a:lnTo>
                  <a:cubicBezTo>
                    <a:pt x="289953" y="745843"/>
                    <a:pt x="289079" y="713529"/>
                    <a:pt x="288206" y="681215"/>
                  </a:cubicBezTo>
                  <a:lnTo>
                    <a:pt x="670734" y="683835"/>
                  </a:lnTo>
                  <a:cubicBezTo>
                    <a:pt x="671607" y="716149"/>
                    <a:pt x="672481" y="748463"/>
                    <a:pt x="673354" y="780777"/>
                  </a:cubicBezTo>
                  <a:lnTo>
                    <a:pt x="969421" y="786018"/>
                  </a:lnTo>
                  <a:cubicBezTo>
                    <a:pt x="968548" y="719643"/>
                    <a:pt x="967674" y="653268"/>
                    <a:pt x="966801" y="586893"/>
                  </a:cubicBezTo>
                  <a:lnTo>
                    <a:pt x="867239" y="584273"/>
                  </a:lnTo>
                  <a:lnTo>
                    <a:pt x="681215" y="193885"/>
                  </a:lnTo>
                  <a:lnTo>
                    <a:pt x="668114" y="0"/>
                  </a:lnTo>
                  <a:lnTo>
                    <a:pt x="298686" y="0"/>
                  </a:lnTo>
                  <a:lnTo>
                    <a:pt x="298686" y="191265"/>
                  </a:lnTo>
                  <a:lnTo>
                    <a:pt x="102182" y="584273"/>
                  </a:lnTo>
                  <a:lnTo>
                    <a:pt x="0" y="584273"/>
                  </a:lnTo>
                  <a:cubicBezTo>
                    <a:pt x="873" y="650648"/>
                    <a:pt x="1747" y="717023"/>
                    <a:pt x="2620" y="78339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3286776" y="5954517"/>
            <a:ext cx="3334109" cy="784270"/>
            <a:chOff x="3286776" y="5954517"/>
            <a:chExt cx="3334109" cy="784270"/>
          </a:xfrm>
        </p:grpSpPr>
        <p:sp>
          <p:nvSpPr>
            <p:cNvPr id="44" name="TextBox 43"/>
            <p:cNvSpPr txBox="1"/>
            <p:nvPr/>
          </p:nvSpPr>
          <p:spPr>
            <a:xfrm>
              <a:off x="3286776" y="6237619"/>
              <a:ext cx="1496891" cy="256480"/>
            </a:xfrm>
            <a:prstGeom prst="rect">
              <a:avLst/>
            </a:prstGeom>
            <a:noFill/>
          </p:spPr>
          <p:txBody>
            <a:bodyPr wrap="square" tIns="0" bIns="0" rtlCol="0">
              <a:spAutoFit/>
            </a:bodyPr>
            <a:lstStyle/>
            <a:p>
              <a:pPr>
                <a:lnSpc>
                  <a:spcPts val="2000"/>
                </a:lnSpc>
              </a:pPr>
              <a:r>
                <a:rPr lang="en-GB" b="1" dirty="0" smtClean="0">
                  <a:solidFill>
                    <a:srgbClr val="FF0000"/>
                  </a:solidFill>
                </a:rPr>
                <a:t>Eleven (11)</a:t>
              </a:r>
              <a:endParaRPr lang="en-GB" b="1" dirty="0">
                <a:solidFill>
                  <a:srgbClr val="FF0000"/>
                </a:solidFill>
              </a:endParaRPr>
            </a:p>
          </p:txBody>
        </p:sp>
        <p:sp>
          <p:nvSpPr>
            <p:cNvPr id="46" name="Freeform 45"/>
            <p:cNvSpPr/>
            <p:nvPr/>
          </p:nvSpPr>
          <p:spPr>
            <a:xfrm>
              <a:off x="5654084" y="5954517"/>
              <a:ext cx="966801" cy="784270"/>
            </a:xfrm>
            <a:custGeom>
              <a:avLst/>
              <a:gdLst>
                <a:gd name="connsiteX0" fmla="*/ 191264 w 966801"/>
                <a:gd name="connsiteY0" fmla="*/ 96505 h 887762"/>
                <a:gd name="connsiteX1" fmla="*/ 385148 w 966801"/>
                <a:gd name="connsiteY1" fmla="*/ 106985 h 887762"/>
                <a:gd name="connsiteX2" fmla="*/ 382528 w 966801"/>
                <a:gd name="connsiteY2" fmla="*/ 201307 h 887762"/>
                <a:gd name="connsiteX3" fmla="*/ 390388 w 966801"/>
                <a:gd name="connsiteY3" fmla="*/ 232748 h 887762"/>
                <a:gd name="connsiteX4" fmla="*/ 408729 w 966801"/>
                <a:gd name="connsiteY4" fmla="*/ 258949 h 887762"/>
                <a:gd name="connsiteX5" fmla="*/ 432309 w 966801"/>
                <a:gd name="connsiteY5" fmla="*/ 279909 h 887762"/>
                <a:gd name="connsiteX6" fmla="*/ 461130 w 966801"/>
                <a:gd name="connsiteY6" fmla="*/ 295629 h 887762"/>
                <a:gd name="connsiteX7" fmla="*/ 484710 w 966801"/>
                <a:gd name="connsiteY7" fmla="*/ 295629 h 887762"/>
                <a:gd name="connsiteX8" fmla="*/ 513531 w 966801"/>
                <a:gd name="connsiteY8" fmla="*/ 290389 h 887762"/>
                <a:gd name="connsiteX9" fmla="*/ 542352 w 966801"/>
                <a:gd name="connsiteY9" fmla="*/ 272049 h 887762"/>
                <a:gd name="connsiteX10" fmla="*/ 568552 w 966801"/>
                <a:gd name="connsiteY10" fmla="*/ 245848 h 887762"/>
                <a:gd name="connsiteX11" fmla="*/ 579032 w 966801"/>
                <a:gd name="connsiteY11" fmla="*/ 219648 h 887762"/>
                <a:gd name="connsiteX12" fmla="*/ 579032 w 966801"/>
                <a:gd name="connsiteY12" fmla="*/ 193447 h 887762"/>
                <a:gd name="connsiteX13" fmla="*/ 584272 w 966801"/>
                <a:gd name="connsiteY13" fmla="*/ 104365 h 887762"/>
                <a:gd name="connsiteX14" fmla="*/ 762436 w 966801"/>
                <a:gd name="connsiteY14" fmla="*/ 104365 h 887762"/>
                <a:gd name="connsiteX15" fmla="*/ 765056 w 966801"/>
                <a:gd name="connsiteY15" fmla="*/ 691258 h 887762"/>
                <a:gd name="connsiteX16" fmla="*/ 964181 w 966801"/>
                <a:gd name="connsiteY16" fmla="*/ 691258 h 887762"/>
                <a:gd name="connsiteX17" fmla="*/ 966801 w 966801"/>
                <a:gd name="connsiteY17" fmla="*/ 885142 h 887762"/>
                <a:gd name="connsiteX18" fmla="*/ 0 w 966801"/>
                <a:gd name="connsiteY18" fmla="*/ 887762 h 887762"/>
                <a:gd name="connsiteX19" fmla="*/ 2620 w 966801"/>
                <a:gd name="connsiteY19" fmla="*/ 686018 h 887762"/>
                <a:gd name="connsiteX20" fmla="*/ 201744 w 966801"/>
                <a:gd name="connsiteY20" fmla="*/ 686018 h 887762"/>
                <a:gd name="connsiteX21" fmla="*/ 191264 w 966801"/>
                <a:gd name="connsiteY21" fmla="*/ 96505 h 887762"/>
                <a:gd name="connsiteX0" fmla="*/ 191264 w 966801"/>
                <a:gd name="connsiteY0" fmla="*/ 2183 h 793440"/>
                <a:gd name="connsiteX1" fmla="*/ 385148 w 966801"/>
                <a:gd name="connsiteY1" fmla="*/ 12663 h 793440"/>
                <a:gd name="connsiteX2" fmla="*/ 382528 w 966801"/>
                <a:gd name="connsiteY2" fmla="*/ 106985 h 793440"/>
                <a:gd name="connsiteX3" fmla="*/ 390388 w 966801"/>
                <a:gd name="connsiteY3" fmla="*/ 138426 h 793440"/>
                <a:gd name="connsiteX4" fmla="*/ 408729 w 966801"/>
                <a:gd name="connsiteY4" fmla="*/ 164627 h 793440"/>
                <a:gd name="connsiteX5" fmla="*/ 432309 w 966801"/>
                <a:gd name="connsiteY5" fmla="*/ 185587 h 793440"/>
                <a:gd name="connsiteX6" fmla="*/ 461130 w 966801"/>
                <a:gd name="connsiteY6" fmla="*/ 201307 h 793440"/>
                <a:gd name="connsiteX7" fmla="*/ 484710 w 966801"/>
                <a:gd name="connsiteY7" fmla="*/ 201307 h 793440"/>
                <a:gd name="connsiteX8" fmla="*/ 513531 w 966801"/>
                <a:gd name="connsiteY8" fmla="*/ 196067 h 793440"/>
                <a:gd name="connsiteX9" fmla="*/ 542352 w 966801"/>
                <a:gd name="connsiteY9" fmla="*/ 177727 h 793440"/>
                <a:gd name="connsiteX10" fmla="*/ 568552 w 966801"/>
                <a:gd name="connsiteY10" fmla="*/ 151526 h 793440"/>
                <a:gd name="connsiteX11" fmla="*/ 579032 w 966801"/>
                <a:gd name="connsiteY11" fmla="*/ 125326 h 793440"/>
                <a:gd name="connsiteX12" fmla="*/ 579032 w 966801"/>
                <a:gd name="connsiteY12" fmla="*/ 99125 h 793440"/>
                <a:gd name="connsiteX13" fmla="*/ 584272 w 966801"/>
                <a:gd name="connsiteY13" fmla="*/ 10043 h 793440"/>
                <a:gd name="connsiteX14" fmla="*/ 762436 w 966801"/>
                <a:gd name="connsiteY14" fmla="*/ 10043 h 793440"/>
                <a:gd name="connsiteX15" fmla="*/ 765056 w 966801"/>
                <a:gd name="connsiteY15" fmla="*/ 596936 h 793440"/>
                <a:gd name="connsiteX16" fmla="*/ 964181 w 966801"/>
                <a:gd name="connsiteY16" fmla="*/ 596936 h 793440"/>
                <a:gd name="connsiteX17" fmla="*/ 966801 w 966801"/>
                <a:gd name="connsiteY17" fmla="*/ 790820 h 793440"/>
                <a:gd name="connsiteX18" fmla="*/ 0 w 966801"/>
                <a:gd name="connsiteY18" fmla="*/ 793440 h 793440"/>
                <a:gd name="connsiteX19" fmla="*/ 2620 w 966801"/>
                <a:gd name="connsiteY19" fmla="*/ 591696 h 793440"/>
                <a:gd name="connsiteX20" fmla="*/ 201744 w 966801"/>
                <a:gd name="connsiteY20" fmla="*/ 591696 h 793440"/>
                <a:gd name="connsiteX21" fmla="*/ 191264 w 966801"/>
                <a:gd name="connsiteY21" fmla="*/ 2183 h 793440"/>
                <a:gd name="connsiteX0" fmla="*/ 191264 w 966801"/>
                <a:gd name="connsiteY0" fmla="*/ 2183 h 793440"/>
                <a:gd name="connsiteX1" fmla="*/ 385148 w 966801"/>
                <a:gd name="connsiteY1" fmla="*/ 12663 h 793440"/>
                <a:gd name="connsiteX2" fmla="*/ 382528 w 966801"/>
                <a:gd name="connsiteY2" fmla="*/ 106985 h 793440"/>
                <a:gd name="connsiteX3" fmla="*/ 390388 w 966801"/>
                <a:gd name="connsiteY3" fmla="*/ 138426 h 793440"/>
                <a:gd name="connsiteX4" fmla="*/ 408729 w 966801"/>
                <a:gd name="connsiteY4" fmla="*/ 164627 h 793440"/>
                <a:gd name="connsiteX5" fmla="*/ 432309 w 966801"/>
                <a:gd name="connsiteY5" fmla="*/ 185587 h 793440"/>
                <a:gd name="connsiteX6" fmla="*/ 461130 w 966801"/>
                <a:gd name="connsiteY6" fmla="*/ 201307 h 793440"/>
                <a:gd name="connsiteX7" fmla="*/ 484710 w 966801"/>
                <a:gd name="connsiteY7" fmla="*/ 201307 h 793440"/>
                <a:gd name="connsiteX8" fmla="*/ 513531 w 966801"/>
                <a:gd name="connsiteY8" fmla="*/ 196067 h 793440"/>
                <a:gd name="connsiteX9" fmla="*/ 542352 w 966801"/>
                <a:gd name="connsiteY9" fmla="*/ 177727 h 793440"/>
                <a:gd name="connsiteX10" fmla="*/ 568552 w 966801"/>
                <a:gd name="connsiteY10" fmla="*/ 151526 h 793440"/>
                <a:gd name="connsiteX11" fmla="*/ 579032 w 966801"/>
                <a:gd name="connsiteY11" fmla="*/ 125326 h 793440"/>
                <a:gd name="connsiteX12" fmla="*/ 579032 w 966801"/>
                <a:gd name="connsiteY12" fmla="*/ 99125 h 793440"/>
                <a:gd name="connsiteX13" fmla="*/ 584272 w 966801"/>
                <a:gd name="connsiteY13" fmla="*/ 10043 h 793440"/>
                <a:gd name="connsiteX14" fmla="*/ 762436 w 966801"/>
                <a:gd name="connsiteY14" fmla="*/ 10043 h 793440"/>
                <a:gd name="connsiteX15" fmla="*/ 765056 w 966801"/>
                <a:gd name="connsiteY15" fmla="*/ 596936 h 793440"/>
                <a:gd name="connsiteX16" fmla="*/ 964181 w 966801"/>
                <a:gd name="connsiteY16" fmla="*/ 596936 h 793440"/>
                <a:gd name="connsiteX17" fmla="*/ 966801 w 966801"/>
                <a:gd name="connsiteY17" fmla="*/ 790820 h 793440"/>
                <a:gd name="connsiteX18" fmla="*/ 0 w 966801"/>
                <a:gd name="connsiteY18" fmla="*/ 793440 h 793440"/>
                <a:gd name="connsiteX19" fmla="*/ 2620 w 966801"/>
                <a:gd name="connsiteY19" fmla="*/ 591696 h 793440"/>
                <a:gd name="connsiteX20" fmla="*/ 201744 w 966801"/>
                <a:gd name="connsiteY20" fmla="*/ 591696 h 793440"/>
                <a:gd name="connsiteX21" fmla="*/ 191264 w 966801"/>
                <a:gd name="connsiteY21" fmla="*/ 2183 h 793440"/>
                <a:gd name="connsiteX0" fmla="*/ 206984 w 966801"/>
                <a:gd name="connsiteY0" fmla="*/ 6113 h 784270"/>
                <a:gd name="connsiteX1" fmla="*/ 385148 w 966801"/>
                <a:gd name="connsiteY1" fmla="*/ 3493 h 784270"/>
                <a:gd name="connsiteX2" fmla="*/ 382528 w 966801"/>
                <a:gd name="connsiteY2" fmla="*/ 97815 h 784270"/>
                <a:gd name="connsiteX3" fmla="*/ 390388 w 966801"/>
                <a:gd name="connsiteY3" fmla="*/ 129256 h 784270"/>
                <a:gd name="connsiteX4" fmla="*/ 408729 w 966801"/>
                <a:gd name="connsiteY4" fmla="*/ 155457 h 784270"/>
                <a:gd name="connsiteX5" fmla="*/ 432309 w 966801"/>
                <a:gd name="connsiteY5" fmla="*/ 176417 h 784270"/>
                <a:gd name="connsiteX6" fmla="*/ 461130 w 966801"/>
                <a:gd name="connsiteY6" fmla="*/ 192137 h 784270"/>
                <a:gd name="connsiteX7" fmla="*/ 484710 w 966801"/>
                <a:gd name="connsiteY7" fmla="*/ 192137 h 784270"/>
                <a:gd name="connsiteX8" fmla="*/ 513531 w 966801"/>
                <a:gd name="connsiteY8" fmla="*/ 186897 h 784270"/>
                <a:gd name="connsiteX9" fmla="*/ 542352 w 966801"/>
                <a:gd name="connsiteY9" fmla="*/ 168557 h 784270"/>
                <a:gd name="connsiteX10" fmla="*/ 568552 w 966801"/>
                <a:gd name="connsiteY10" fmla="*/ 142356 h 784270"/>
                <a:gd name="connsiteX11" fmla="*/ 579032 w 966801"/>
                <a:gd name="connsiteY11" fmla="*/ 116156 h 784270"/>
                <a:gd name="connsiteX12" fmla="*/ 579032 w 966801"/>
                <a:gd name="connsiteY12" fmla="*/ 89955 h 784270"/>
                <a:gd name="connsiteX13" fmla="*/ 584272 w 966801"/>
                <a:gd name="connsiteY13" fmla="*/ 873 h 784270"/>
                <a:gd name="connsiteX14" fmla="*/ 762436 w 966801"/>
                <a:gd name="connsiteY14" fmla="*/ 873 h 784270"/>
                <a:gd name="connsiteX15" fmla="*/ 765056 w 966801"/>
                <a:gd name="connsiteY15" fmla="*/ 587766 h 784270"/>
                <a:gd name="connsiteX16" fmla="*/ 964181 w 966801"/>
                <a:gd name="connsiteY16" fmla="*/ 587766 h 784270"/>
                <a:gd name="connsiteX17" fmla="*/ 966801 w 966801"/>
                <a:gd name="connsiteY17" fmla="*/ 781650 h 784270"/>
                <a:gd name="connsiteX18" fmla="*/ 0 w 966801"/>
                <a:gd name="connsiteY18" fmla="*/ 784270 h 784270"/>
                <a:gd name="connsiteX19" fmla="*/ 2620 w 966801"/>
                <a:gd name="connsiteY19" fmla="*/ 582526 h 784270"/>
                <a:gd name="connsiteX20" fmla="*/ 201744 w 966801"/>
                <a:gd name="connsiteY20" fmla="*/ 582526 h 784270"/>
                <a:gd name="connsiteX21" fmla="*/ 206984 w 966801"/>
                <a:gd name="connsiteY21" fmla="*/ 6113 h 7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6801" h="784270">
                  <a:moveTo>
                    <a:pt x="206984" y="6113"/>
                  </a:moveTo>
                  <a:cubicBezTo>
                    <a:pt x="206110" y="3930"/>
                    <a:pt x="320520" y="0"/>
                    <a:pt x="385148" y="3493"/>
                  </a:cubicBezTo>
                  <a:cubicBezTo>
                    <a:pt x="384275" y="34934"/>
                    <a:pt x="383401" y="66374"/>
                    <a:pt x="382528" y="97815"/>
                  </a:cubicBezTo>
                  <a:lnTo>
                    <a:pt x="390388" y="129256"/>
                  </a:lnTo>
                  <a:lnTo>
                    <a:pt x="408729" y="155457"/>
                  </a:lnTo>
                  <a:lnTo>
                    <a:pt x="432309" y="176417"/>
                  </a:lnTo>
                  <a:lnTo>
                    <a:pt x="461130" y="192137"/>
                  </a:lnTo>
                  <a:lnTo>
                    <a:pt x="484710" y="192137"/>
                  </a:lnTo>
                  <a:lnTo>
                    <a:pt x="513531" y="186897"/>
                  </a:lnTo>
                  <a:lnTo>
                    <a:pt x="542352" y="168557"/>
                  </a:lnTo>
                  <a:lnTo>
                    <a:pt x="568552" y="142356"/>
                  </a:lnTo>
                  <a:lnTo>
                    <a:pt x="579032" y="116156"/>
                  </a:lnTo>
                  <a:lnTo>
                    <a:pt x="579032" y="89955"/>
                  </a:lnTo>
                  <a:lnTo>
                    <a:pt x="584272" y="873"/>
                  </a:lnTo>
                  <a:lnTo>
                    <a:pt x="762436" y="873"/>
                  </a:lnTo>
                  <a:cubicBezTo>
                    <a:pt x="763309" y="196504"/>
                    <a:pt x="764183" y="392135"/>
                    <a:pt x="765056" y="587766"/>
                  </a:cubicBezTo>
                  <a:lnTo>
                    <a:pt x="964181" y="587766"/>
                  </a:lnTo>
                  <a:cubicBezTo>
                    <a:pt x="965054" y="652394"/>
                    <a:pt x="965928" y="717022"/>
                    <a:pt x="966801" y="781650"/>
                  </a:cubicBezTo>
                  <a:lnTo>
                    <a:pt x="0" y="784270"/>
                  </a:lnTo>
                  <a:cubicBezTo>
                    <a:pt x="873" y="717022"/>
                    <a:pt x="1747" y="649774"/>
                    <a:pt x="2620" y="582526"/>
                  </a:cubicBezTo>
                  <a:lnTo>
                    <a:pt x="201744" y="582526"/>
                  </a:lnTo>
                  <a:cubicBezTo>
                    <a:pt x="200871" y="386895"/>
                    <a:pt x="207858" y="8296"/>
                    <a:pt x="206984" y="611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2</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Q2</a:t>
            </a:r>
            <a:endParaRPr lang="en-GB" b="1" dirty="0"/>
          </a:p>
        </p:txBody>
      </p:sp>
      <p:pic>
        <p:nvPicPr>
          <p:cNvPr id="31" name="Picture 30" descr="KI 2005 Graph SG C_Page_2.jpg"/>
          <p:cNvPicPr>
            <a:picLocks noChangeAspect="1"/>
          </p:cNvPicPr>
          <p:nvPr/>
        </p:nvPicPr>
        <p:blipFill>
          <a:blip r:embed="rId2" cstate="print"/>
          <a:srcRect l="58396" t="6424" r="18208" b="63280"/>
          <a:stretch>
            <a:fillRect/>
          </a:stretch>
        </p:blipFill>
        <p:spPr>
          <a:xfrm>
            <a:off x="5661484" y="527809"/>
            <a:ext cx="2863970" cy="2621457"/>
          </a:xfrm>
          <a:prstGeom prst="rect">
            <a:avLst/>
          </a:prstGeom>
        </p:spPr>
      </p:pic>
      <p:pic>
        <p:nvPicPr>
          <p:cNvPr id="32" name="Picture 31" descr="KI 2005 Graph SG C_Page_2.jpg"/>
          <p:cNvPicPr>
            <a:picLocks noChangeAspect="1"/>
          </p:cNvPicPr>
          <p:nvPr/>
        </p:nvPicPr>
        <p:blipFill>
          <a:blip r:embed="rId2" cstate="print">
            <a:clrChange>
              <a:clrFrom>
                <a:srgbClr val="FFFFFF"/>
              </a:clrFrom>
              <a:clrTo>
                <a:srgbClr val="FFFFFF">
                  <a:alpha val="0"/>
                </a:srgbClr>
              </a:clrTo>
            </a:clrChange>
          </a:blip>
          <a:srcRect l="60000" t="47931" r="11415" b="11896"/>
          <a:stretch>
            <a:fillRect/>
          </a:stretch>
        </p:blipFill>
        <p:spPr>
          <a:xfrm>
            <a:off x="5511799" y="3571336"/>
            <a:ext cx="3308503" cy="3286664"/>
          </a:xfrm>
          <a:prstGeom prst="rect">
            <a:avLst/>
          </a:prstGeom>
        </p:spPr>
      </p:pic>
      <p:grpSp>
        <p:nvGrpSpPr>
          <p:cNvPr id="38" name="Group 37"/>
          <p:cNvGrpSpPr/>
          <p:nvPr/>
        </p:nvGrpSpPr>
        <p:grpSpPr>
          <a:xfrm>
            <a:off x="1340216" y="1567944"/>
            <a:ext cx="2825072" cy="4084560"/>
            <a:chOff x="1340216" y="1567944"/>
            <a:chExt cx="2825072" cy="4084560"/>
          </a:xfrm>
        </p:grpSpPr>
        <p:sp>
          <p:nvSpPr>
            <p:cNvPr id="33" name="TextBox 32"/>
            <p:cNvSpPr txBox="1"/>
            <p:nvPr/>
          </p:nvSpPr>
          <p:spPr>
            <a:xfrm>
              <a:off x="1340216" y="5396024"/>
              <a:ext cx="1178697" cy="256480"/>
            </a:xfrm>
            <a:prstGeom prst="rect">
              <a:avLst/>
            </a:prstGeom>
            <a:noFill/>
          </p:spPr>
          <p:txBody>
            <a:bodyPr wrap="square" tIns="0" bIns="0" rtlCol="0">
              <a:spAutoFit/>
            </a:bodyPr>
            <a:lstStyle/>
            <a:p>
              <a:pPr>
                <a:lnSpc>
                  <a:spcPts val="2000"/>
                </a:lnSpc>
              </a:pPr>
              <a:r>
                <a:rPr lang="en-GB" b="1" dirty="0" smtClean="0">
                  <a:solidFill>
                    <a:srgbClr val="FF0000"/>
                  </a:solidFill>
                </a:rPr>
                <a:t>Two (2)</a:t>
              </a:r>
              <a:endParaRPr lang="en-GB" b="1" dirty="0">
                <a:solidFill>
                  <a:srgbClr val="FF0000"/>
                </a:solidFill>
              </a:endParaRPr>
            </a:p>
          </p:txBody>
        </p:sp>
        <p:sp>
          <p:nvSpPr>
            <p:cNvPr id="35" name="Freeform 34"/>
            <p:cNvSpPr/>
            <p:nvPr/>
          </p:nvSpPr>
          <p:spPr>
            <a:xfrm>
              <a:off x="3026496" y="1567944"/>
              <a:ext cx="1138792" cy="1018181"/>
            </a:xfrm>
            <a:custGeom>
              <a:avLst/>
              <a:gdLst>
                <a:gd name="connsiteX0" fmla="*/ 0 w 1138792"/>
                <a:gd name="connsiteY0" fmla="*/ 558176 h 1018181"/>
                <a:gd name="connsiteX1" fmla="*/ 0 w 1138792"/>
                <a:gd name="connsiteY1" fmla="*/ 558176 h 1018181"/>
                <a:gd name="connsiteX2" fmla="*/ 297320 w 1138792"/>
                <a:gd name="connsiteY2" fmla="*/ 392687 h 1018181"/>
                <a:gd name="connsiteX3" fmla="*/ 291710 w 1138792"/>
                <a:gd name="connsiteY3" fmla="*/ 126220 h 1018181"/>
                <a:gd name="connsiteX4" fmla="*/ 516103 w 1138792"/>
                <a:gd name="connsiteY4" fmla="*/ 0 h 1018181"/>
                <a:gd name="connsiteX5" fmla="*/ 628299 w 1138792"/>
                <a:gd name="connsiteY5" fmla="*/ 64512 h 1018181"/>
                <a:gd name="connsiteX6" fmla="*/ 625494 w 1138792"/>
                <a:gd name="connsiteY6" fmla="*/ 95366 h 1018181"/>
                <a:gd name="connsiteX7" fmla="*/ 631104 w 1138792"/>
                <a:gd name="connsiteY7" fmla="*/ 117806 h 1018181"/>
                <a:gd name="connsiteX8" fmla="*/ 636714 w 1138792"/>
                <a:gd name="connsiteY8" fmla="*/ 143050 h 1018181"/>
                <a:gd name="connsiteX9" fmla="*/ 645129 w 1138792"/>
                <a:gd name="connsiteY9" fmla="*/ 171099 h 1018181"/>
                <a:gd name="connsiteX10" fmla="*/ 653543 w 1138792"/>
                <a:gd name="connsiteY10" fmla="*/ 196343 h 1018181"/>
                <a:gd name="connsiteX11" fmla="*/ 670373 w 1138792"/>
                <a:gd name="connsiteY11" fmla="*/ 215977 h 1018181"/>
                <a:gd name="connsiteX12" fmla="*/ 690007 w 1138792"/>
                <a:gd name="connsiteY12" fmla="*/ 230002 h 1018181"/>
                <a:gd name="connsiteX13" fmla="*/ 692812 w 1138792"/>
                <a:gd name="connsiteY13" fmla="*/ 162684 h 1018181"/>
                <a:gd name="connsiteX14" fmla="*/ 751715 w 1138792"/>
                <a:gd name="connsiteY14" fmla="*/ 134635 h 1018181"/>
                <a:gd name="connsiteX15" fmla="*/ 861106 w 1138792"/>
                <a:gd name="connsiteY15" fmla="*/ 201953 h 1018181"/>
                <a:gd name="connsiteX16" fmla="*/ 863911 w 1138792"/>
                <a:gd name="connsiteY16" fmla="*/ 403906 h 1018181"/>
                <a:gd name="connsiteX17" fmla="*/ 1138792 w 1138792"/>
                <a:gd name="connsiteY17" fmla="*/ 563786 h 1018181"/>
                <a:gd name="connsiteX18" fmla="*/ 1138792 w 1138792"/>
                <a:gd name="connsiteY18" fmla="*/ 698422 h 1018181"/>
                <a:gd name="connsiteX19" fmla="*/ 973303 w 1138792"/>
                <a:gd name="connsiteY19" fmla="*/ 790984 h 1018181"/>
                <a:gd name="connsiteX20" fmla="*/ 908790 w 1138792"/>
                <a:gd name="connsiteY20" fmla="*/ 762935 h 1018181"/>
                <a:gd name="connsiteX21" fmla="*/ 740495 w 1138792"/>
                <a:gd name="connsiteY21" fmla="*/ 863911 h 1018181"/>
                <a:gd name="connsiteX22" fmla="*/ 740495 w 1138792"/>
                <a:gd name="connsiteY22" fmla="*/ 928424 h 1018181"/>
                <a:gd name="connsiteX23" fmla="*/ 569396 w 1138792"/>
                <a:gd name="connsiteY23" fmla="*/ 1018181 h 1018181"/>
                <a:gd name="connsiteX24" fmla="*/ 2805 w 1138792"/>
                <a:gd name="connsiteY24" fmla="*/ 692812 h 1018181"/>
                <a:gd name="connsiteX25" fmla="*/ 0 w 1138792"/>
                <a:gd name="connsiteY25" fmla="*/ 558176 h 101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792" h="1018181">
                  <a:moveTo>
                    <a:pt x="0" y="558176"/>
                  </a:moveTo>
                  <a:lnTo>
                    <a:pt x="0" y="558176"/>
                  </a:lnTo>
                  <a:lnTo>
                    <a:pt x="297320" y="392687"/>
                  </a:lnTo>
                  <a:lnTo>
                    <a:pt x="291710" y="126220"/>
                  </a:lnTo>
                  <a:lnTo>
                    <a:pt x="516103" y="0"/>
                  </a:lnTo>
                  <a:lnTo>
                    <a:pt x="628299" y="64512"/>
                  </a:lnTo>
                  <a:lnTo>
                    <a:pt x="625494" y="95366"/>
                  </a:lnTo>
                  <a:lnTo>
                    <a:pt x="631104" y="117806"/>
                  </a:lnTo>
                  <a:lnTo>
                    <a:pt x="636714" y="143050"/>
                  </a:lnTo>
                  <a:lnTo>
                    <a:pt x="645129" y="171099"/>
                  </a:lnTo>
                  <a:lnTo>
                    <a:pt x="653543" y="196343"/>
                  </a:lnTo>
                  <a:lnTo>
                    <a:pt x="670373" y="215977"/>
                  </a:lnTo>
                  <a:lnTo>
                    <a:pt x="690007" y="230002"/>
                  </a:lnTo>
                  <a:lnTo>
                    <a:pt x="692812" y="162684"/>
                  </a:lnTo>
                  <a:lnTo>
                    <a:pt x="751715" y="134635"/>
                  </a:lnTo>
                  <a:lnTo>
                    <a:pt x="861106" y="201953"/>
                  </a:lnTo>
                  <a:lnTo>
                    <a:pt x="863911" y="403906"/>
                  </a:lnTo>
                  <a:lnTo>
                    <a:pt x="1138792" y="563786"/>
                  </a:lnTo>
                  <a:lnTo>
                    <a:pt x="1138792" y="698422"/>
                  </a:lnTo>
                  <a:lnTo>
                    <a:pt x="973303" y="790984"/>
                  </a:lnTo>
                  <a:lnTo>
                    <a:pt x="908790" y="762935"/>
                  </a:lnTo>
                  <a:lnTo>
                    <a:pt x="740495" y="863911"/>
                  </a:lnTo>
                  <a:lnTo>
                    <a:pt x="740495" y="928424"/>
                  </a:lnTo>
                  <a:lnTo>
                    <a:pt x="569396" y="1018181"/>
                  </a:lnTo>
                  <a:lnTo>
                    <a:pt x="2805" y="692812"/>
                  </a:lnTo>
                  <a:lnTo>
                    <a:pt x="0" y="558176"/>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1200501" y="3806260"/>
            <a:ext cx="3250729" cy="1837618"/>
            <a:chOff x="1200501" y="3806260"/>
            <a:chExt cx="3250729" cy="1837618"/>
          </a:xfrm>
        </p:grpSpPr>
        <p:sp>
          <p:nvSpPr>
            <p:cNvPr id="34" name="TextBox 33"/>
            <p:cNvSpPr txBox="1"/>
            <p:nvPr/>
          </p:nvSpPr>
          <p:spPr>
            <a:xfrm>
              <a:off x="3272533" y="5387398"/>
              <a:ext cx="1178697" cy="256480"/>
            </a:xfrm>
            <a:prstGeom prst="rect">
              <a:avLst/>
            </a:prstGeom>
            <a:noFill/>
          </p:spPr>
          <p:txBody>
            <a:bodyPr wrap="square" tIns="0" bIns="0" rtlCol="0">
              <a:spAutoFit/>
            </a:bodyPr>
            <a:lstStyle/>
            <a:p>
              <a:pPr>
                <a:lnSpc>
                  <a:spcPts val="2000"/>
                </a:lnSpc>
              </a:pPr>
              <a:r>
                <a:rPr lang="en-GB" b="1" dirty="0" smtClean="0">
                  <a:solidFill>
                    <a:srgbClr val="FF0000"/>
                  </a:solidFill>
                </a:rPr>
                <a:t>Five (5)</a:t>
              </a:r>
              <a:endParaRPr lang="en-GB" b="1" dirty="0">
                <a:solidFill>
                  <a:srgbClr val="FF0000"/>
                </a:solidFill>
              </a:endParaRPr>
            </a:p>
          </p:txBody>
        </p:sp>
        <p:sp>
          <p:nvSpPr>
            <p:cNvPr id="36" name="Freeform 35"/>
            <p:cNvSpPr/>
            <p:nvPr/>
          </p:nvSpPr>
          <p:spPr>
            <a:xfrm>
              <a:off x="1200501" y="3806260"/>
              <a:ext cx="1138792" cy="1026596"/>
            </a:xfrm>
            <a:custGeom>
              <a:avLst/>
              <a:gdLst>
                <a:gd name="connsiteX0" fmla="*/ 0 w 1138792"/>
                <a:gd name="connsiteY0" fmla="*/ 566592 h 1026596"/>
                <a:gd name="connsiteX1" fmla="*/ 0 w 1138792"/>
                <a:gd name="connsiteY1" fmla="*/ 566592 h 1026596"/>
                <a:gd name="connsiteX2" fmla="*/ 283295 w 1138792"/>
                <a:gd name="connsiteY2" fmla="*/ 406712 h 1026596"/>
                <a:gd name="connsiteX3" fmla="*/ 280490 w 1138792"/>
                <a:gd name="connsiteY3" fmla="*/ 196344 h 1026596"/>
                <a:gd name="connsiteX4" fmla="*/ 401101 w 1138792"/>
                <a:gd name="connsiteY4" fmla="*/ 131831 h 1026596"/>
                <a:gd name="connsiteX5" fmla="*/ 445980 w 1138792"/>
                <a:gd name="connsiteY5" fmla="*/ 165490 h 1026596"/>
                <a:gd name="connsiteX6" fmla="*/ 448785 w 1138792"/>
                <a:gd name="connsiteY6" fmla="*/ 224393 h 1026596"/>
                <a:gd name="connsiteX7" fmla="*/ 448785 w 1138792"/>
                <a:gd name="connsiteY7" fmla="*/ 224393 h 1026596"/>
                <a:gd name="connsiteX8" fmla="*/ 474029 w 1138792"/>
                <a:gd name="connsiteY8" fmla="*/ 215978 h 1026596"/>
                <a:gd name="connsiteX9" fmla="*/ 474029 w 1138792"/>
                <a:gd name="connsiteY9" fmla="*/ 215978 h 1026596"/>
                <a:gd name="connsiteX10" fmla="*/ 493663 w 1138792"/>
                <a:gd name="connsiteY10" fmla="*/ 193539 h 1026596"/>
                <a:gd name="connsiteX11" fmla="*/ 504883 w 1138792"/>
                <a:gd name="connsiteY11" fmla="*/ 176709 h 1026596"/>
                <a:gd name="connsiteX12" fmla="*/ 513298 w 1138792"/>
                <a:gd name="connsiteY12" fmla="*/ 151465 h 1026596"/>
                <a:gd name="connsiteX13" fmla="*/ 507688 w 1138792"/>
                <a:gd name="connsiteY13" fmla="*/ 61708 h 1026596"/>
                <a:gd name="connsiteX14" fmla="*/ 617079 w 1138792"/>
                <a:gd name="connsiteY14" fmla="*/ 0 h 1026596"/>
                <a:gd name="connsiteX15" fmla="*/ 847082 w 1138792"/>
                <a:gd name="connsiteY15" fmla="*/ 129026 h 1026596"/>
                <a:gd name="connsiteX16" fmla="*/ 849887 w 1138792"/>
                <a:gd name="connsiteY16" fmla="*/ 406712 h 1026596"/>
                <a:gd name="connsiteX17" fmla="*/ 1138792 w 1138792"/>
                <a:gd name="connsiteY17" fmla="*/ 569396 h 1026596"/>
                <a:gd name="connsiteX18" fmla="*/ 1138792 w 1138792"/>
                <a:gd name="connsiteY18" fmla="*/ 704032 h 1026596"/>
                <a:gd name="connsiteX19" fmla="*/ 572201 w 1138792"/>
                <a:gd name="connsiteY19" fmla="*/ 1026596 h 1026596"/>
                <a:gd name="connsiteX20" fmla="*/ 401101 w 1138792"/>
                <a:gd name="connsiteY20" fmla="*/ 928425 h 1026596"/>
                <a:gd name="connsiteX21" fmla="*/ 398297 w 1138792"/>
                <a:gd name="connsiteY21" fmla="*/ 861107 h 1026596"/>
                <a:gd name="connsiteX22" fmla="*/ 230002 w 1138792"/>
                <a:gd name="connsiteY22" fmla="*/ 765740 h 1026596"/>
                <a:gd name="connsiteX23" fmla="*/ 171099 w 1138792"/>
                <a:gd name="connsiteY23" fmla="*/ 802204 h 1026596"/>
                <a:gd name="connsiteX24" fmla="*/ 0 w 1138792"/>
                <a:gd name="connsiteY24" fmla="*/ 701227 h 1026596"/>
                <a:gd name="connsiteX25" fmla="*/ 0 w 1138792"/>
                <a:gd name="connsiteY25" fmla="*/ 566592 h 10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792" h="1026596">
                  <a:moveTo>
                    <a:pt x="0" y="566592"/>
                  </a:moveTo>
                  <a:lnTo>
                    <a:pt x="0" y="566592"/>
                  </a:lnTo>
                  <a:lnTo>
                    <a:pt x="283295" y="406712"/>
                  </a:lnTo>
                  <a:lnTo>
                    <a:pt x="280490" y="196344"/>
                  </a:lnTo>
                  <a:lnTo>
                    <a:pt x="401101" y="131831"/>
                  </a:lnTo>
                  <a:lnTo>
                    <a:pt x="445980" y="165490"/>
                  </a:lnTo>
                  <a:lnTo>
                    <a:pt x="448785" y="224393"/>
                  </a:lnTo>
                  <a:lnTo>
                    <a:pt x="448785" y="224393"/>
                  </a:lnTo>
                  <a:lnTo>
                    <a:pt x="474029" y="215978"/>
                  </a:lnTo>
                  <a:lnTo>
                    <a:pt x="474029" y="215978"/>
                  </a:lnTo>
                  <a:lnTo>
                    <a:pt x="493663" y="193539"/>
                  </a:lnTo>
                  <a:lnTo>
                    <a:pt x="504883" y="176709"/>
                  </a:lnTo>
                  <a:lnTo>
                    <a:pt x="513298" y="151465"/>
                  </a:lnTo>
                  <a:lnTo>
                    <a:pt x="507688" y="61708"/>
                  </a:lnTo>
                  <a:lnTo>
                    <a:pt x="617079" y="0"/>
                  </a:lnTo>
                  <a:lnTo>
                    <a:pt x="847082" y="129026"/>
                  </a:lnTo>
                  <a:lnTo>
                    <a:pt x="849887" y="406712"/>
                  </a:lnTo>
                  <a:lnTo>
                    <a:pt x="1138792" y="569396"/>
                  </a:lnTo>
                  <a:lnTo>
                    <a:pt x="1138792" y="704032"/>
                  </a:lnTo>
                  <a:lnTo>
                    <a:pt x="572201" y="1026596"/>
                  </a:lnTo>
                  <a:lnTo>
                    <a:pt x="401101" y="928425"/>
                  </a:lnTo>
                  <a:lnTo>
                    <a:pt x="398297" y="861107"/>
                  </a:lnTo>
                  <a:lnTo>
                    <a:pt x="230002" y="765740"/>
                  </a:lnTo>
                  <a:lnTo>
                    <a:pt x="171099" y="802204"/>
                  </a:lnTo>
                  <a:lnTo>
                    <a:pt x="0" y="701227"/>
                  </a:lnTo>
                  <a:lnTo>
                    <a:pt x="0" y="566592"/>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 name="Picture 29" descr="KI 2005 Graph SG C_Page_2.jpg"/>
          <p:cNvPicPr>
            <a:picLocks noChangeAspect="1"/>
          </p:cNvPicPr>
          <p:nvPr/>
        </p:nvPicPr>
        <p:blipFill>
          <a:blip r:embed="rId2" cstate="print">
            <a:clrChange>
              <a:clrFrom>
                <a:srgbClr val="FFFFFF"/>
              </a:clrFrom>
              <a:clrTo>
                <a:srgbClr val="FFFFFF">
                  <a:alpha val="0"/>
                </a:srgbClr>
              </a:clrTo>
            </a:clrChange>
          </a:blip>
          <a:srcRect t="6424" r="60566" b="26577"/>
          <a:stretch>
            <a:fillRect/>
          </a:stretch>
        </p:blipFill>
        <p:spPr>
          <a:xfrm>
            <a:off x="0" y="543463"/>
            <a:ext cx="5107080" cy="6133382"/>
          </a:xfrm>
          <a:prstGeom prst="rect">
            <a:avLst/>
          </a:prstGeom>
        </p:spPr>
      </p:pic>
      <p:sp>
        <p:nvSpPr>
          <p:cNvPr id="40" name="Rectangle 39"/>
          <p:cNvSpPr/>
          <p:nvPr/>
        </p:nvSpPr>
        <p:spPr>
          <a:xfrm>
            <a:off x="5554133" y="491066"/>
            <a:ext cx="100753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6426199" y="3132666"/>
            <a:ext cx="1473200" cy="369332"/>
          </a:xfrm>
          <a:prstGeom prst="rect">
            <a:avLst/>
          </a:prstGeom>
          <a:noFill/>
        </p:spPr>
        <p:txBody>
          <a:bodyPr wrap="square" rtlCol="0">
            <a:spAutoFit/>
          </a:bodyPr>
          <a:lstStyle/>
          <a:p>
            <a:r>
              <a:rPr lang="en-GB" b="1" dirty="0" smtClean="0"/>
              <a:t>Drawing X</a:t>
            </a:r>
            <a:endParaRPr lang="en-GB" b="1" dirty="0"/>
          </a:p>
        </p:txBody>
      </p:sp>
      <p:sp>
        <p:nvSpPr>
          <p:cNvPr id="21" name="TextBox 20">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674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3</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Q3</a:t>
            </a:r>
            <a:endParaRPr lang="en-GB" b="1" dirty="0"/>
          </a:p>
        </p:txBody>
      </p:sp>
      <p:pic>
        <p:nvPicPr>
          <p:cNvPr id="22" name="Picture 21" descr="KI 2005 Graph SG C_Page_3.jpg"/>
          <p:cNvPicPr>
            <a:picLocks noChangeAspect="1"/>
          </p:cNvPicPr>
          <p:nvPr/>
        </p:nvPicPr>
        <p:blipFill>
          <a:blip r:embed="rId2" cstate="print"/>
          <a:srcRect l="4176" t="5832" r="58462" b="42736"/>
          <a:stretch>
            <a:fillRect/>
          </a:stretch>
        </p:blipFill>
        <p:spPr>
          <a:xfrm>
            <a:off x="311497" y="522513"/>
            <a:ext cx="5583972" cy="5436160"/>
          </a:xfrm>
          <a:prstGeom prst="rect">
            <a:avLst/>
          </a:prstGeom>
        </p:spPr>
      </p:pic>
      <p:pic>
        <p:nvPicPr>
          <p:cNvPr id="23" name="Picture 22" descr="KI 2005 Graph SG C_Page_3.jpg"/>
          <p:cNvPicPr>
            <a:picLocks noChangeAspect="1"/>
          </p:cNvPicPr>
          <p:nvPr/>
        </p:nvPicPr>
        <p:blipFill>
          <a:blip r:embed="rId2" cstate="print"/>
          <a:srcRect l="60770" t="8784" r="9560" b="57653"/>
          <a:stretch>
            <a:fillRect/>
          </a:stretch>
        </p:blipFill>
        <p:spPr>
          <a:xfrm>
            <a:off x="6430945" y="602902"/>
            <a:ext cx="2713055" cy="2170444"/>
          </a:xfrm>
          <a:prstGeom prst="rect">
            <a:avLst/>
          </a:prstGeom>
        </p:spPr>
      </p:pic>
      <p:pic>
        <p:nvPicPr>
          <p:cNvPr id="24" name="Picture 23" descr="KI 2005 Graph SG C_Page_3.jpg"/>
          <p:cNvPicPr>
            <a:picLocks noChangeAspect="1"/>
          </p:cNvPicPr>
          <p:nvPr/>
        </p:nvPicPr>
        <p:blipFill>
          <a:blip r:embed="rId2" cstate="print"/>
          <a:srcRect l="54835" t="51943" r="4725" b="22885"/>
          <a:stretch>
            <a:fillRect/>
          </a:stretch>
        </p:blipFill>
        <p:spPr>
          <a:xfrm>
            <a:off x="6039060" y="4461468"/>
            <a:ext cx="3104940" cy="1366849"/>
          </a:xfrm>
          <a:prstGeom prst="rect">
            <a:avLst/>
          </a:prstGeom>
        </p:spPr>
      </p:pic>
      <p:sp>
        <p:nvSpPr>
          <p:cNvPr id="25" name="TextBox 24"/>
          <p:cNvSpPr txBox="1"/>
          <p:nvPr/>
        </p:nvSpPr>
        <p:spPr>
          <a:xfrm>
            <a:off x="321546" y="1429959"/>
            <a:ext cx="6240027" cy="666849"/>
          </a:xfrm>
          <a:prstGeom prst="rect">
            <a:avLst/>
          </a:prstGeom>
          <a:noFill/>
        </p:spPr>
        <p:txBody>
          <a:bodyPr wrap="square" tIns="0" bIns="0" rtlCol="0">
            <a:spAutoFit/>
          </a:bodyPr>
          <a:lstStyle/>
          <a:p>
            <a:pPr>
              <a:lnSpc>
                <a:spcPts val="2700"/>
              </a:lnSpc>
            </a:pPr>
            <a:r>
              <a:rPr lang="en-GB" b="1" dirty="0" smtClean="0">
                <a:solidFill>
                  <a:srgbClr val="FF0000"/>
                </a:solidFill>
              </a:rPr>
              <a:t>                       Drawing different aspects or parts of a drawing on separate layers. These can be viewed separately or together.</a:t>
            </a:r>
            <a:endParaRPr lang="en-GB" b="1" dirty="0">
              <a:solidFill>
                <a:srgbClr val="FF0000"/>
              </a:solidFill>
            </a:endParaRPr>
          </a:p>
        </p:txBody>
      </p:sp>
      <p:sp>
        <p:nvSpPr>
          <p:cNvPr id="28" name="TextBox 27"/>
          <p:cNvSpPr txBox="1"/>
          <p:nvPr/>
        </p:nvSpPr>
        <p:spPr>
          <a:xfrm>
            <a:off x="321546" y="2153442"/>
            <a:ext cx="6240027" cy="666849"/>
          </a:xfrm>
          <a:prstGeom prst="rect">
            <a:avLst/>
          </a:prstGeom>
          <a:noFill/>
        </p:spPr>
        <p:txBody>
          <a:bodyPr wrap="square" tIns="0" bIns="0" rtlCol="0">
            <a:spAutoFit/>
          </a:bodyPr>
          <a:lstStyle/>
          <a:p>
            <a:pPr>
              <a:lnSpc>
                <a:spcPts val="2700"/>
              </a:lnSpc>
            </a:pPr>
            <a:r>
              <a:rPr lang="en-GB" b="1" dirty="0" smtClean="0">
                <a:solidFill>
                  <a:srgbClr val="FF0000"/>
                </a:solidFill>
              </a:rPr>
              <a:t>                      Building drawing with walls, dimensions, electrics</a:t>
            </a:r>
          </a:p>
          <a:p>
            <a:pPr>
              <a:lnSpc>
                <a:spcPts val="2700"/>
              </a:lnSpc>
            </a:pPr>
            <a:r>
              <a:rPr lang="en-GB" b="1" dirty="0" smtClean="0">
                <a:solidFill>
                  <a:srgbClr val="FF0000"/>
                </a:solidFill>
              </a:rPr>
              <a:t>and plumbing, all drawn on separate layers.</a:t>
            </a:r>
            <a:endParaRPr lang="en-GB" b="1" dirty="0">
              <a:solidFill>
                <a:srgbClr val="FF0000"/>
              </a:solidFill>
            </a:endParaRPr>
          </a:p>
        </p:txBody>
      </p:sp>
      <p:sp>
        <p:nvSpPr>
          <p:cNvPr id="29" name="TextBox 28"/>
          <p:cNvSpPr txBox="1"/>
          <p:nvPr/>
        </p:nvSpPr>
        <p:spPr>
          <a:xfrm>
            <a:off x="910695" y="3271556"/>
            <a:ext cx="4937446" cy="256480"/>
          </a:xfrm>
          <a:prstGeom prst="rect">
            <a:avLst/>
          </a:prstGeom>
          <a:noFill/>
        </p:spPr>
        <p:txBody>
          <a:bodyPr wrap="square" tIns="0" bIns="0" rtlCol="0">
            <a:spAutoFit/>
          </a:bodyPr>
          <a:lstStyle/>
          <a:p>
            <a:pPr>
              <a:lnSpc>
                <a:spcPts val="2000"/>
              </a:lnSpc>
            </a:pPr>
            <a:r>
              <a:rPr lang="en-GB" b="1" dirty="0" smtClean="0">
                <a:solidFill>
                  <a:srgbClr val="FF0000"/>
                </a:solidFill>
              </a:rPr>
              <a:t>Surface rendered or Surface model</a:t>
            </a:r>
            <a:endParaRPr lang="en-GB" b="1" dirty="0">
              <a:solidFill>
                <a:srgbClr val="FF0000"/>
              </a:solidFill>
            </a:endParaRPr>
          </a:p>
        </p:txBody>
      </p:sp>
      <p:sp>
        <p:nvSpPr>
          <p:cNvPr id="37" name="TextBox 36"/>
          <p:cNvSpPr txBox="1"/>
          <p:nvPr/>
        </p:nvSpPr>
        <p:spPr>
          <a:xfrm>
            <a:off x="910695" y="3613200"/>
            <a:ext cx="4465173" cy="256480"/>
          </a:xfrm>
          <a:prstGeom prst="rect">
            <a:avLst/>
          </a:prstGeom>
          <a:noFill/>
        </p:spPr>
        <p:txBody>
          <a:bodyPr wrap="square" tIns="0" bIns="0" rtlCol="0">
            <a:spAutoFit/>
          </a:bodyPr>
          <a:lstStyle/>
          <a:p>
            <a:pPr>
              <a:lnSpc>
                <a:spcPts val="2000"/>
              </a:lnSpc>
            </a:pPr>
            <a:r>
              <a:rPr lang="en-GB" b="1" dirty="0" smtClean="0">
                <a:solidFill>
                  <a:srgbClr val="FF0000"/>
                </a:solidFill>
              </a:rPr>
              <a:t>Wire frame or Solid</a:t>
            </a:r>
            <a:endParaRPr lang="en-GB" b="1" dirty="0">
              <a:solidFill>
                <a:srgbClr val="FF0000"/>
              </a:solidFill>
            </a:endParaRPr>
          </a:p>
        </p:txBody>
      </p:sp>
      <p:sp>
        <p:nvSpPr>
          <p:cNvPr id="38" name="TextBox 37"/>
          <p:cNvSpPr txBox="1"/>
          <p:nvPr/>
        </p:nvSpPr>
        <p:spPr>
          <a:xfrm>
            <a:off x="890598" y="4507503"/>
            <a:ext cx="4465173" cy="256480"/>
          </a:xfrm>
          <a:prstGeom prst="rect">
            <a:avLst/>
          </a:prstGeom>
          <a:noFill/>
        </p:spPr>
        <p:txBody>
          <a:bodyPr wrap="square" tIns="0" bIns="0" rtlCol="0">
            <a:spAutoFit/>
          </a:bodyPr>
          <a:lstStyle/>
          <a:p>
            <a:pPr>
              <a:lnSpc>
                <a:spcPts val="2000"/>
              </a:lnSpc>
            </a:pPr>
            <a:r>
              <a:rPr lang="en-GB" b="1" dirty="0" smtClean="0">
                <a:solidFill>
                  <a:srgbClr val="FF0000"/>
                </a:solidFill>
              </a:rPr>
              <a:t>Easier to edit/easier to store</a:t>
            </a:r>
            <a:endParaRPr lang="en-GB" b="1" dirty="0">
              <a:solidFill>
                <a:srgbClr val="FF0000"/>
              </a:solidFill>
            </a:endParaRPr>
          </a:p>
        </p:txBody>
      </p:sp>
      <p:sp>
        <p:nvSpPr>
          <p:cNvPr id="39" name="TextBox 38"/>
          <p:cNvSpPr txBox="1"/>
          <p:nvPr/>
        </p:nvSpPr>
        <p:spPr>
          <a:xfrm>
            <a:off x="900646" y="5170695"/>
            <a:ext cx="4465173" cy="256480"/>
          </a:xfrm>
          <a:prstGeom prst="rect">
            <a:avLst/>
          </a:prstGeom>
          <a:noFill/>
        </p:spPr>
        <p:txBody>
          <a:bodyPr wrap="square" tIns="0" bIns="0" rtlCol="0">
            <a:spAutoFit/>
          </a:bodyPr>
          <a:lstStyle/>
          <a:p>
            <a:pPr>
              <a:lnSpc>
                <a:spcPts val="2000"/>
              </a:lnSpc>
            </a:pPr>
            <a:r>
              <a:rPr lang="en-GB" b="1" dirty="0" smtClean="0">
                <a:solidFill>
                  <a:srgbClr val="FF0000"/>
                </a:solidFill>
              </a:rPr>
              <a:t>Easier to transport </a:t>
            </a:r>
            <a:r>
              <a:rPr lang="en-GB" b="1" dirty="0" err="1" smtClean="0">
                <a:solidFill>
                  <a:srgbClr val="FF0000"/>
                </a:solidFill>
              </a:rPr>
              <a:t>ie</a:t>
            </a:r>
            <a:r>
              <a:rPr lang="en-GB" b="1" dirty="0" smtClean="0">
                <a:solidFill>
                  <a:srgbClr val="FF0000"/>
                </a:solidFill>
              </a:rPr>
              <a:t> modem/E-mail</a:t>
            </a:r>
            <a:endParaRPr lang="en-GB" b="1" dirty="0">
              <a:solidFill>
                <a:srgbClr val="FF0000"/>
              </a:solidFill>
            </a:endParaRPr>
          </a:p>
        </p:txBody>
      </p:sp>
      <p:sp>
        <p:nvSpPr>
          <p:cNvPr id="13" name="TextBox 12">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34553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6361" y="819675"/>
            <a:ext cx="1829353" cy="205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KI 2005 Graph SG C_Page_3.jpg"/>
          <p:cNvPicPr>
            <a:picLocks noChangeAspect="1"/>
          </p:cNvPicPr>
          <p:nvPr/>
        </p:nvPicPr>
        <p:blipFill>
          <a:blip r:embed="rId2" cstate="print">
            <a:clrChange>
              <a:clrFrom>
                <a:srgbClr val="FFFFFF"/>
              </a:clrFrom>
              <a:clrTo>
                <a:srgbClr val="FFFFFF">
                  <a:alpha val="0"/>
                </a:srgbClr>
              </a:clrTo>
            </a:clrChange>
          </a:blip>
          <a:srcRect l="4176" t="58818" r="58461" b="7930"/>
          <a:stretch>
            <a:fillRect/>
          </a:stretch>
        </p:blipFill>
        <p:spPr>
          <a:xfrm>
            <a:off x="311497" y="371790"/>
            <a:ext cx="5795176" cy="3647551"/>
          </a:xfrm>
          <a:prstGeom prst="rect">
            <a:avLst/>
          </a:prstGeom>
        </p:spPr>
      </p:pic>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3</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Q3 Cont.</a:t>
            </a:r>
            <a:endParaRPr lang="en-GB" b="1" dirty="0"/>
          </a:p>
        </p:txBody>
      </p:sp>
      <p:pic>
        <p:nvPicPr>
          <p:cNvPr id="23" name="Picture 22" descr="KI 2005 Graph SG C_Page_3.jpg"/>
          <p:cNvPicPr>
            <a:picLocks noChangeAspect="1"/>
          </p:cNvPicPr>
          <p:nvPr/>
        </p:nvPicPr>
        <p:blipFill>
          <a:blip r:embed="rId2" cstate="print"/>
          <a:srcRect l="60770" t="8784" r="9560" b="57653"/>
          <a:stretch>
            <a:fillRect/>
          </a:stretch>
        </p:blipFill>
        <p:spPr>
          <a:xfrm>
            <a:off x="6430945" y="602902"/>
            <a:ext cx="2713055" cy="2170444"/>
          </a:xfrm>
          <a:prstGeom prst="rect">
            <a:avLst/>
          </a:prstGeom>
        </p:spPr>
      </p:pic>
      <p:pic>
        <p:nvPicPr>
          <p:cNvPr id="7" name="Picture 6" descr="KI 2005 Graph SG C_Page_3.jpg"/>
          <p:cNvPicPr>
            <a:picLocks noChangeAspect="1"/>
          </p:cNvPicPr>
          <p:nvPr/>
        </p:nvPicPr>
        <p:blipFill>
          <a:blip r:embed="rId2" cstate="print"/>
          <a:srcRect l="54835" t="51943" r="4725" b="22885"/>
          <a:stretch>
            <a:fillRect/>
          </a:stretch>
        </p:blipFill>
        <p:spPr>
          <a:xfrm>
            <a:off x="6039060" y="4461468"/>
            <a:ext cx="3104940" cy="1366849"/>
          </a:xfrm>
          <a:prstGeom prst="rect">
            <a:avLst/>
          </a:prstGeom>
        </p:spPr>
      </p:pic>
      <p:sp>
        <p:nvSpPr>
          <p:cNvPr id="8" name="TextBox 7"/>
          <p:cNvSpPr txBox="1"/>
          <p:nvPr/>
        </p:nvSpPr>
        <p:spPr>
          <a:xfrm>
            <a:off x="1967099" y="1640973"/>
            <a:ext cx="3820751" cy="256480"/>
          </a:xfrm>
          <a:prstGeom prst="rect">
            <a:avLst/>
          </a:prstGeom>
          <a:noFill/>
        </p:spPr>
        <p:txBody>
          <a:bodyPr wrap="square" tIns="0" bIns="0" rtlCol="0">
            <a:spAutoFit/>
          </a:bodyPr>
          <a:lstStyle/>
          <a:p>
            <a:pPr>
              <a:lnSpc>
                <a:spcPts val="2000"/>
              </a:lnSpc>
            </a:pPr>
            <a:r>
              <a:rPr lang="en-GB" b="1" dirty="0" smtClean="0">
                <a:solidFill>
                  <a:srgbClr val="FF0000"/>
                </a:solidFill>
              </a:rPr>
              <a:t>CAD – Computer Aided Drawing</a:t>
            </a:r>
            <a:endParaRPr lang="en-GB" b="1" dirty="0">
              <a:solidFill>
                <a:srgbClr val="FF0000"/>
              </a:solidFill>
            </a:endParaRPr>
          </a:p>
        </p:txBody>
      </p:sp>
      <p:sp>
        <p:nvSpPr>
          <p:cNvPr id="10" name="TextBox 9"/>
          <p:cNvSpPr txBox="1"/>
          <p:nvPr/>
        </p:nvSpPr>
        <p:spPr>
          <a:xfrm>
            <a:off x="1967099" y="2404648"/>
            <a:ext cx="3820751" cy="256480"/>
          </a:xfrm>
          <a:prstGeom prst="rect">
            <a:avLst/>
          </a:prstGeom>
          <a:noFill/>
        </p:spPr>
        <p:txBody>
          <a:bodyPr wrap="square" tIns="0" bIns="0" rtlCol="0">
            <a:spAutoFit/>
          </a:bodyPr>
          <a:lstStyle/>
          <a:p>
            <a:pPr>
              <a:lnSpc>
                <a:spcPts val="2000"/>
              </a:lnSpc>
            </a:pPr>
            <a:r>
              <a:rPr lang="en-GB" b="1" dirty="0" smtClean="0">
                <a:solidFill>
                  <a:srgbClr val="FF0000"/>
                </a:solidFill>
              </a:rPr>
              <a:t>DTP – Desk Top Publishing</a:t>
            </a:r>
            <a:endParaRPr lang="en-GB" b="1" dirty="0">
              <a:solidFill>
                <a:srgbClr val="FF0000"/>
              </a:solidFill>
            </a:endParaRPr>
          </a:p>
        </p:txBody>
      </p:sp>
      <p:sp>
        <p:nvSpPr>
          <p:cNvPr id="11" name="TextBox 10"/>
          <p:cNvSpPr txBox="1"/>
          <p:nvPr/>
        </p:nvSpPr>
        <p:spPr>
          <a:xfrm>
            <a:off x="813916" y="3298951"/>
            <a:ext cx="5486400" cy="512961"/>
          </a:xfrm>
          <a:prstGeom prst="rect">
            <a:avLst/>
          </a:prstGeom>
          <a:noFill/>
        </p:spPr>
        <p:txBody>
          <a:bodyPr wrap="square" tIns="0" bIns="0" rtlCol="0">
            <a:spAutoFit/>
          </a:bodyPr>
          <a:lstStyle/>
          <a:p>
            <a:pPr>
              <a:lnSpc>
                <a:spcPts val="2000"/>
              </a:lnSpc>
            </a:pPr>
            <a:r>
              <a:rPr lang="en-GB" b="1" dirty="0" smtClean="0">
                <a:solidFill>
                  <a:srgbClr val="FF0000"/>
                </a:solidFill>
              </a:rPr>
              <a:t>                Paper moves in one axis, pen moves in the other.</a:t>
            </a:r>
            <a:endParaRPr lang="en-GB" b="1" dirty="0">
              <a:solidFill>
                <a:srgbClr val="FF0000"/>
              </a:solidFill>
            </a:endParaRPr>
          </a:p>
        </p:txBody>
      </p:sp>
      <p:pic>
        <p:nvPicPr>
          <p:cNvPr id="50178" name="Picture 2" descr="http://tonerimagesplus.com/images/HP%20Designjet%201050C.jpg"/>
          <p:cNvPicPr>
            <a:picLocks noChangeAspect="1" noChangeArrowheads="1"/>
          </p:cNvPicPr>
          <p:nvPr/>
        </p:nvPicPr>
        <p:blipFill>
          <a:blip r:embed="rId3" cstate="print"/>
          <a:srcRect/>
          <a:stretch>
            <a:fillRect/>
          </a:stretch>
        </p:blipFill>
        <p:spPr bwMode="auto">
          <a:xfrm>
            <a:off x="2446598" y="4030052"/>
            <a:ext cx="2637867" cy="2637867"/>
          </a:xfrm>
          <a:prstGeom prst="rect">
            <a:avLst/>
          </a:prstGeom>
          <a:noFill/>
        </p:spPr>
      </p:pic>
      <p:sp>
        <p:nvSpPr>
          <p:cNvPr id="12" name="TextBox 11">
            <a:hlinkClick r:id="rId4"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cxnSp>
        <p:nvCxnSpPr>
          <p:cNvPr id="14" name="Straight Arrow Connector 13"/>
          <p:cNvCxnSpPr/>
          <p:nvPr/>
        </p:nvCxnSpPr>
        <p:spPr>
          <a:xfrm>
            <a:off x="2852382" y="4967785"/>
            <a:ext cx="0" cy="88710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0178"/>
                                        </p:tgtEl>
                                        <p:attrNameLst>
                                          <p:attrName>style.visibility</p:attrName>
                                        </p:attrNameLst>
                                      </p:cBhvr>
                                      <p:to>
                                        <p:strVal val="visible"/>
                                      </p:to>
                                    </p:set>
                                    <p:animEffect transition="in" filter="fade">
                                      <p:cBhvr>
                                        <p:cTn id="26"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75104" y="920159"/>
            <a:ext cx="1698725" cy="2253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4</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Q4</a:t>
            </a:r>
            <a:endParaRPr lang="en-GB" b="1" dirty="0"/>
          </a:p>
        </p:txBody>
      </p:sp>
      <p:pic>
        <p:nvPicPr>
          <p:cNvPr id="12" name="Picture 11" descr="KI 2005 Graph SG C_Page_4.jpg"/>
          <p:cNvPicPr>
            <a:picLocks noChangeAspect="1"/>
          </p:cNvPicPr>
          <p:nvPr/>
        </p:nvPicPr>
        <p:blipFill>
          <a:blip r:embed="rId2" cstate="print"/>
          <a:srcRect l="4835" t="12495" r="16154" b="17547"/>
          <a:stretch>
            <a:fillRect/>
          </a:stretch>
        </p:blipFill>
        <p:spPr>
          <a:xfrm>
            <a:off x="271305" y="1160594"/>
            <a:ext cx="8717884" cy="5456255"/>
          </a:xfrm>
          <a:prstGeom prst="rect">
            <a:avLst/>
          </a:prstGeom>
        </p:spPr>
      </p:pic>
      <p:sp>
        <p:nvSpPr>
          <p:cNvPr id="13" name="Rectangle 12"/>
          <p:cNvSpPr/>
          <p:nvPr/>
        </p:nvSpPr>
        <p:spPr>
          <a:xfrm>
            <a:off x="0" y="2356347"/>
            <a:ext cx="9144000" cy="36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90919" y="3672680"/>
            <a:ext cx="8953081" cy="36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61741" y="4989014"/>
            <a:ext cx="8782259" cy="36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50725" y="6305348"/>
            <a:ext cx="8993275" cy="36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KI 2005 Graph SG C_Page_4.jpg"/>
          <p:cNvPicPr>
            <a:picLocks noChangeAspect="1"/>
          </p:cNvPicPr>
          <p:nvPr/>
        </p:nvPicPr>
        <p:blipFill>
          <a:blip r:embed="rId2" cstate="print">
            <a:clrChange>
              <a:clrFrom>
                <a:srgbClr val="FFFFFF"/>
              </a:clrFrom>
              <a:clrTo>
                <a:srgbClr val="FFFFFF">
                  <a:alpha val="0"/>
                </a:srgbClr>
              </a:clrTo>
            </a:clrChange>
          </a:blip>
          <a:srcRect l="6264" t="3167" r="54615" b="91236"/>
          <a:stretch>
            <a:fillRect/>
          </a:stretch>
        </p:blipFill>
        <p:spPr>
          <a:xfrm>
            <a:off x="321548" y="532563"/>
            <a:ext cx="6558216" cy="663191"/>
          </a:xfrm>
          <a:prstGeom prst="rect">
            <a:avLst/>
          </a:prstGeom>
        </p:spPr>
      </p:pic>
      <p:sp>
        <p:nvSpPr>
          <p:cNvPr id="19" name="TextBox 18"/>
          <p:cNvSpPr txBox="1"/>
          <p:nvPr/>
        </p:nvSpPr>
        <p:spPr>
          <a:xfrm>
            <a:off x="560331" y="2354412"/>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Fillet</a:t>
            </a:r>
            <a:endParaRPr lang="en-GB" b="1" dirty="0">
              <a:solidFill>
                <a:srgbClr val="FF0000"/>
              </a:solidFill>
            </a:endParaRPr>
          </a:p>
        </p:txBody>
      </p:sp>
      <p:sp>
        <p:nvSpPr>
          <p:cNvPr id="20" name="TextBox 19"/>
          <p:cNvSpPr txBox="1"/>
          <p:nvPr/>
        </p:nvSpPr>
        <p:spPr>
          <a:xfrm>
            <a:off x="3554739" y="2354412"/>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Text</a:t>
            </a:r>
            <a:endParaRPr lang="en-GB" b="1" dirty="0">
              <a:solidFill>
                <a:srgbClr val="FF0000"/>
              </a:solidFill>
            </a:endParaRPr>
          </a:p>
        </p:txBody>
      </p:sp>
      <p:sp>
        <p:nvSpPr>
          <p:cNvPr id="21" name="TextBox 20"/>
          <p:cNvSpPr txBox="1"/>
          <p:nvPr/>
        </p:nvSpPr>
        <p:spPr>
          <a:xfrm>
            <a:off x="6539100" y="2354412"/>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Ring Array</a:t>
            </a:r>
            <a:endParaRPr lang="en-GB" b="1" dirty="0">
              <a:solidFill>
                <a:srgbClr val="FF0000"/>
              </a:solidFill>
            </a:endParaRPr>
          </a:p>
        </p:txBody>
      </p:sp>
      <p:sp>
        <p:nvSpPr>
          <p:cNvPr id="22" name="TextBox 21"/>
          <p:cNvSpPr txBox="1"/>
          <p:nvPr/>
        </p:nvSpPr>
        <p:spPr>
          <a:xfrm>
            <a:off x="540234" y="3680795"/>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Chamfer</a:t>
            </a:r>
            <a:endParaRPr lang="en-GB" b="1" dirty="0">
              <a:solidFill>
                <a:srgbClr val="FF0000"/>
              </a:solidFill>
            </a:endParaRPr>
          </a:p>
        </p:txBody>
      </p:sp>
      <p:sp>
        <p:nvSpPr>
          <p:cNvPr id="24" name="TextBox 23"/>
          <p:cNvSpPr txBox="1"/>
          <p:nvPr/>
        </p:nvSpPr>
        <p:spPr>
          <a:xfrm>
            <a:off x="3544691" y="3680795"/>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Dimension</a:t>
            </a:r>
            <a:endParaRPr lang="en-GB" b="1" dirty="0">
              <a:solidFill>
                <a:srgbClr val="FF0000"/>
              </a:solidFill>
            </a:endParaRPr>
          </a:p>
        </p:txBody>
      </p:sp>
      <p:sp>
        <p:nvSpPr>
          <p:cNvPr id="25" name="TextBox 24"/>
          <p:cNvSpPr txBox="1"/>
          <p:nvPr/>
        </p:nvSpPr>
        <p:spPr>
          <a:xfrm>
            <a:off x="6539099" y="3680795"/>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Mirror</a:t>
            </a:r>
            <a:endParaRPr lang="en-GB" b="1" dirty="0">
              <a:solidFill>
                <a:srgbClr val="FF0000"/>
              </a:solidFill>
            </a:endParaRPr>
          </a:p>
        </p:txBody>
      </p:sp>
      <p:sp>
        <p:nvSpPr>
          <p:cNvPr id="27" name="TextBox 26"/>
          <p:cNvSpPr txBox="1"/>
          <p:nvPr/>
        </p:nvSpPr>
        <p:spPr>
          <a:xfrm>
            <a:off x="550281" y="4997129"/>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Break</a:t>
            </a:r>
            <a:endParaRPr lang="en-GB" b="1" dirty="0">
              <a:solidFill>
                <a:srgbClr val="FF0000"/>
              </a:solidFill>
            </a:endParaRPr>
          </a:p>
        </p:txBody>
      </p:sp>
      <p:sp>
        <p:nvSpPr>
          <p:cNvPr id="28" name="TextBox 27"/>
          <p:cNvSpPr txBox="1"/>
          <p:nvPr/>
        </p:nvSpPr>
        <p:spPr>
          <a:xfrm>
            <a:off x="3554738" y="4997129"/>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Ellipse</a:t>
            </a:r>
            <a:endParaRPr lang="en-GB" b="1" dirty="0">
              <a:solidFill>
                <a:srgbClr val="FF0000"/>
              </a:solidFill>
            </a:endParaRPr>
          </a:p>
        </p:txBody>
      </p:sp>
      <p:sp>
        <p:nvSpPr>
          <p:cNvPr id="29" name="TextBox 28"/>
          <p:cNvSpPr txBox="1"/>
          <p:nvPr/>
        </p:nvSpPr>
        <p:spPr>
          <a:xfrm>
            <a:off x="6549147" y="4997129"/>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Rotate</a:t>
            </a:r>
            <a:endParaRPr lang="en-GB" b="1" dirty="0">
              <a:solidFill>
                <a:srgbClr val="FF0000"/>
              </a:solidFill>
            </a:endParaRPr>
          </a:p>
        </p:txBody>
      </p:sp>
      <p:sp>
        <p:nvSpPr>
          <p:cNvPr id="30" name="TextBox 29"/>
          <p:cNvSpPr txBox="1"/>
          <p:nvPr/>
        </p:nvSpPr>
        <p:spPr>
          <a:xfrm>
            <a:off x="560329" y="6303414"/>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Circle</a:t>
            </a:r>
            <a:endParaRPr lang="en-GB" b="1" dirty="0">
              <a:solidFill>
                <a:srgbClr val="FF0000"/>
              </a:solidFill>
            </a:endParaRPr>
          </a:p>
        </p:txBody>
      </p:sp>
      <p:sp>
        <p:nvSpPr>
          <p:cNvPr id="31" name="TextBox 30"/>
          <p:cNvSpPr txBox="1"/>
          <p:nvPr/>
        </p:nvSpPr>
        <p:spPr>
          <a:xfrm>
            <a:off x="3574834" y="6303414"/>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Hatch/ Pattern fill</a:t>
            </a:r>
            <a:endParaRPr lang="en-GB" b="1" dirty="0">
              <a:solidFill>
                <a:srgbClr val="FF0000"/>
              </a:solidFill>
            </a:endParaRPr>
          </a:p>
        </p:txBody>
      </p:sp>
      <p:sp>
        <p:nvSpPr>
          <p:cNvPr id="32" name="TextBox 31"/>
          <p:cNvSpPr txBox="1"/>
          <p:nvPr/>
        </p:nvSpPr>
        <p:spPr>
          <a:xfrm>
            <a:off x="6559194" y="6303414"/>
            <a:ext cx="2293402" cy="256480"/>
          </a:xfrm>
          <a:prstGeom prst="rect">
            <a:avLst/>
          </a:prstGeom>
          <a:noFill/>
        </p:spPr>
        <p:txBody>
          <a:bodyPr wrap="square" tIns="0" bIns="0" rtlCol="0">
            <a:spAutoFit/>
          </a:bodyPr>
          <a:lstStyle/>
          <a:p>
            <a:pPr algn="ctr">
              <a:lnSpc>
                <a:spcPts val="2000"/>
              </a:lnSpc>
            </a:pPr>
            <a:r>
              <a:rPr lang="en-GB" b="1" dirty="0" smtClean="0">
                <a:solidFill>
                  <a:srgbClr val="FF0000"/>
                </a:solidFill>
              </a:rPr>
              <a:t>Copy</a:t>
            </a:r>
            <a:endParaRPr lang="en-GB" b="1" dirty="0">
              <a:solidFill>
                <a:srgbClr val="FF0000"/>
              </a:solidFill>
            </a:endParaRPr>
          </a:p>
        </p:txBody>
      </p:sp>
      <p:sp>
        <p:nvSpPr>
          <p:cNvPr id="23" name="TextBox 22">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29201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4" grpId="0"/>
      <p:bldP spid="25"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195376" y="1316334"/>
            <a:ext cx="1175657" cy="5627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0" y="476672"/>
            <a:ext cx="539552" cy="369332"/>
          </a:xfrm>
          <a:prstGeom prst="rect">
            <a:avLst/>
          </a:prstGeom>
          <a:noFill/>
        </p:spPr>
        <p:txBody>
          <a:bodyPr wrap="square" rtlCol="0">
            <a:spAutoFit/>
          </a:bodyPr>
          <a:lstStyle/>
          <a:p>
            <a:r>
              <a:rPr lang="en-GB" b="1" dirty="0" smtClean="0"/>
              <a:t>5</a:t>
            </a:r>
            <a:r>
              <a:rPr lang="en-GB" dirty="0" smtClean="0"/>
              <a:t>.</a:t>
            </a:r>
            <a:endParaRPr lang="en-GB" dirty="0"/>
          </a:p>
        </p:txBody>
      </p:sp>
      <p:sp>
        <p:nvSpPr>
          <p:cNvPr id="5" name="Rectangle 4"/>
          <p:cNvSpPr/>
          <p:nvPr/>
        </p:nvSpPr>
        <p:spPr>
          <a:xfrm>
            <a:off x="0" y="0"/>
            <a:ext cx="9144000"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Standard Grade Graphic Communication Credit KI  2005 </a:t>
            </a:r>
            <a:r>
              <a:rPr lang="en-GB" b="1" dirty="0" smtClean="0"/>
              <a:t>Q5</a:t>
            </a:r>
            <a:endParaRPr lang="en-GB" b="1" dirty="0"/>
          </a:p>
        </p:txBody>
      </p:sp>
      <p:sp>
        <p:nvSpPr>
          <p:cNvPr id="13" name="Rectangle 12"/>
          <p:cNvSpPr/>
          <p:nvPr/>
        </p:nvSpPr>
        <p:spPr>
          <a:xfrm>
            <a:off x="0" y="2356347"/>
            <a:ext cx="9144000" cy="36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KI 2005 Graph SG C_Page_5.jpg"/>
          <p:cNvPicPr>
            <a:picLocks noChangeAspect="1"/>
          </p:cNvPicPr>
          <p:nvPr/>
        </p:nvPicPr>
        <p:blipFill>
          <a:blip r:embed="rId2" cstate="print">
            <a:clrChange>
              <a:clrFrom>
                <a:srgbClr val="FFFFFF"/>
              </a:clrFrom>
              <a:clrTo>
                <a:srgbClr val="FFFFFF">
                  <a:alpha val="0"/>
                </a:srgbClr>
              </a:clrTo>
            </a:clrChange>
          </a:blip>
          <a:srcRect l="4176" t="5188" r="47582" b="50350"/>
          <a:stretch>
            <a:fillRect/>
          </a:stretch>
        </p:blipFill>
        <p:spPr>
          <a:xfrm>
            <a:off x="381837" y="532563"/>
            <a:ext cx="5460051" cy="3557116"/>
          </a:xfrm>
          <a:prstGeom prst="rect">
            <a:avLst/>
          </a:prstGeom>
        </p:spPr>
      </p:pic>
      <p:pic>
        <p:nvPicPr>
          <p:cNvPr id="33" name="Picture 32" descr="KI 2005 Graph SG C_Page_5.jpg"/>
          <p:cNvPicPr>
            <a:picLocks noChangeAspect="1"/>
          </p:cNvPicPr>
          <p:nvPr/>
        </p:nvPicPr>
        <p:blipFill>
          <a:blip r:embed="rId2" cstate="print">
            <a:clrChange>
              <a:clrFrom>
                <a:srgbClr val="FFFFFF"/>
              </a:clrFrom>
              <a:clrTo>
                <a:srgbClr val="FFFFFF">
                  <a:alpha val="0"/>
                </a:srgbClr>
              </a:clrTo>
            </a:clrChange>
          </a:blip>
          <a:srcRect l="9890" t="52604" r="64506" b="15993"/>
          <a:stretch>
            <a:fillRect/>
          </a:stretch>
        </p:blipFill>
        <p:spPr>
          <a:xfrm>
            <a:off x="1406769" y="4052914"/>
            <a:ext cx="3235570" cy="2805086"/>
          </a:xfrm>
          <a:prstGeom prst="rect">
            <a:avLst/>
          </a:prstGeom>
        </p:spPr>
      </p:pic>
      <p:sp>
        <p:nvSpPr>
          <p:cNvPr id="34" name="TextBox 33"/>
          <p:cNvSpPr txBox="1"/>
          <p:nvPr/>
        </p:nvSpPr>
        <p:spPr>
          <a:xfrm>
            <a:off x="261257" y="2957314"/>
            <a:ext cx="8882743" cy="830997"/>
          </a:xfrm>
          <a:prstGeom prst="rect">
            <a:avLst/>
          </a:prstGeom>
          <a:noFill/>
        </p:spPr>
        <p:txBody>
          <a:bodyPr wrap="square" tIns="0" bIns="0" rtlCol="0">
            <a:spAutoFit/>
          </a:bodyPr>
          <a:lstStyle/>
          <a:p>
            <a:r>
              <a:rPr lang="en-GB" b="1" dirty="0" smtClean="0">
                <a:solidFill>
                  <a:srgbClr val="FF0000"/>
                </a:solidFill>
              </a:rPr>
              <a:t>                So as to make the drawings easy to read, as everyone uses the same conventions. This means there should be no confusion caused by not being able to understand the used conventions. Standardisation of conventions. </a:t>
            </a:r>
            <a:endParaRPr lang="en-GB" b="1" dirty="0">
              <a:solidFill>
                <a:srgbClr val="FF0000"/>
              </a:solidFill>
            </a:endParaRPr>
          </a:p>
        </p:txBody>
      </p:sp>
      <p:sp>
        <p:nvSpPr>
          <p:cNvPr id="36" name="TextBox 35"/>
          <p:cNvSpPr txBox="1"/>
          <p:nvPr/>
        </p:nvSpPr>
        <p:spPr>
          <a:xfrm>
            <a:off x="894303" y="2190541"/>
            <a:ext cx="1999622" cy="369332"/>
          </a:xfrm>
          <a:prstGeom prst="rect">
            <a:avLst/>
          </a:prstGeom>
          <a:noFill/>
        </p:spPr>
        <p:txBody>
          <a:bodyPr wrap="square" rtlCol="0">
            <a:spAutoFit/>
          </a:bodyPr>
          <a:lstStyle/>
          <a:p>
            <a:r>
              <a:rPr lang="en-GB" b="1" dirty="0" smtClean="0">
                <a:solidFill>
                  <a:srgbClr val="FF0000"/>
                </a:solidFill>
              </a:rPr>
              <a:t>Three (3)</a:t>
            </a:r>
            <a:endParaRPr lang="en-GB" b="1" dirty="0">
              <a:solidFill>
                <a:srgbClr val="FF0000"/>
              </a:solidFill>
            </a:endParaRPr>
          </a:p>
        </p:txBody>
      </p:sp>
      <p:grpSp>
        <p:nvGrpSpPr>
          <p:cNvPr id="41" name="Group 40"/>
          <p:cNvGrpSpPr/>
          <p:nvPr/>
        </p:nvGrpSpPr>
        <p:grpSpPr>
          <a:xfrm>
            <a:off x="1064293" y="4334398"/>
            <a:ext cx="1950218" cy="2006112"/>
            <a:chOff x="6857500" y="666750"/>
            <a:chExt cx="734634" cy="1809750"/>
          </a:xfrm>
        </p:grpSpPr>
        <p:cxnSp>
          <p:nvCxnSpPr>
            <p:cNvPr id="42" name="Straight Connector 41"/>
            <p:cNvCxnSpPr/>
            <p:nvPr/>
          </p:nvCxnSpPr>
          <p:spPr>
            <a:xfrm flipH="1">
              <a:off x="6857500" y="666750"/>
              <a:ext cx="628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868855" y="2466975"/>
              <a:ext cx="7232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86575" y="676275"/>
              <a:ext cx="0" cy="1800225"/>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rot="16200000">
            <a:off x="66718" y="5175183"/>
            <a:ext cx="1932203" cy="307777"/>
          </a:xfrm>
          <a:prstGeom prst="rect">
            <a:avLst/>
          </a:prstGeom>
          <a:noFill/>
        </p:spPr>
        <p:txBody>
          <a:bodyPr wrap="square" rtlCol="0">
            <a:spAutoFit/>
          </a:bodyPr>
          <a:lstStyle/>
          <a:p>
            <a:pPr algn="ctr"/>
            <a:r>
              <a:rPr lang="en-GB" sz="1400" dirty="0" smtClean="0">
                <a:solidFill>
                  <a:srgbClr val="FF0000"/>
                </a:solidFill>
              </a:rPr>
              <a:t>67</a:t>
            </a:r>
            <a:endParaRPr lang="en-GB" sz="1400" dirty="0">
              <a:solidFill>
                <a:srgbClr val="FF0000"/>
              </a:solidFill>
            </a:endParaRPr>
          </a:p>
        </p:txBody>
      </p:sp>
      <p:grpSp>
        <p:nvGrpSpPr>
          <p:cNvPr id="47" name="Group 46"/>
          <p:cNvGrpSpPr/>
          <p:nvPr/>
        </p:nvGrpSpPr>
        <p:grpSpPr>
          <a:xfrm>
            <a:off x="3815024" y="4160017"/>
            <a:ext cx="797169" cy="366031"/>
            <a:chOff x="7924800" y="733425"/>
            <a:chExt cx="563607" cy="285750"/>
          </a:xfrm>
        </p:grpSpPr>
        <p:cxnSp>
          <p:nvCxnSpPr>
            <p:cNvPr id="48" name="Straight Arrow Connector 47"/>
            <p:cNvCxnSpPr/>
            <p:nvPr/>
          </p:nvCxnSpPr>
          <p:spPr>
            <a:xfrm flipH="1">
              <a:off x="7924800" y="733425"/>
              <a:ext cx="400051" cy="28575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326482" y="733425"/>
              <a:ext cx="1619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4325481" y="3883797"/>
            <a:ext cx="606697" cy="307777"/>
          </a:xfrm>
          <a:prstGeom prst="rect">
            <a:avLst/>
          </a:prstGeom>
          <a:noFill/>
        </p:spPr>
        <p:txBody>
          <a:bodyPr wrap="square" rtlCol="0">
            <a:spAutoFit/>
          </a:bodyPr>
          <a:lstStyle/>
          <a:p>
            <a:r>
              <a:rPr lang="en-GB" sz="1400" dirty="0" smtClean="0">
                <a:solidFill>
                  <a:srgbClr val="FF0000"/>
                </a:solidFill>
              </a:rPr>
              <a:t>R19</a:t>
            </a:r>
            <a:endParaRPr lang="en-GB" sz="1400" dirty="0">
              <a:solidFill>
                <a:srgbClr val="FF0000"/>
              </a:solidFill>
            </a:endParaRPr>
          </a:p>
        </p:txBody>
      </p:sp>
      <p:pic>
        <p:nvPicPr>
          <p:cNvPr id="53250" name="Picture 2"/>
          <p:cNvPicPr>
            <a:picLocks noChangeAspect="1" noChangeArrowheads="1"/>
          </p:cNvPicPr>
          <p:nvPr/>
        </p:nvPicPr>
        <p:blipFill>
          <a:blip r:embed="rId3" cstate="print"/>
          <a:srcRect/>
          <a:stretch>
            <a:fillRect/>
          </a:stretch>
        </p:blipFill>
        <p:spPr bwMode="auto">
          <a:xfrm>
            <a:off x="4572002" y="4622242"/>
            <a:ext cx="4324790" cy="1204186"/>
          </a:xfrm>
          <a:prstGeom prst="rect">
            <a:avLst/>
          </a:prstGeom>
          <a:noFill/>
          <a:ln w="9525">
            <a:noFill/>
            <a:miter lim="800000"/>
            <a:headEnd/>
            <a:tailEnd/>
          </a:ln>
        </p:spPr>
      </p:pic>
      <p:sp>
        <p:nvSpPr>
          <p:cNvPr id="20" name="TextBox 19">
            <a:hlinkClick r:id="rId4"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45355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1000"/>
                                        <p:tgtEl>
                                          <p:spTgt spid="4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right)">
                                      <p:cBhvr>
                                        <p:cTn id="29" dur="500"/>
                                        <p:tgtEl>
                                          <p:spTgt spid="47"/>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3250"/>
                                        </p:tgtEl>
                                        <p:attrNameLst>
                                          <p:attrName>style.visibility</p:attrName>
                                        </p:attrNameLst>
                                      </p:cBhvr>
                                      <p:to>
                                        <p:strVal val="visible"/>
                                      </p:to>
                                    </p:set>
                                    <p:animEffect transition="in" filter="wipe(left)">
                                      <p:cBhvr>
                                        <p:cTn id="33"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p:bldP spid="36"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273</Words>
  <Application>Microsoft Office PowerPoint</Application>
  <PresentationFormat>On-screen Show (4:3)</PresentationFormat>
  <Paragraphs>62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dc:creator>
  <cp:lastModifiedBy>Jacquie</cp:lastModifiedBy>
  <cp:revision>2</cp:revision>
  <dcterms:created xsi:type="dcterms:W3CDTF">2012-11-05T18:21:35Z</dcterms:created>
  <dcterms:modified xsi:type="dcterms:W3CDTF">2012-11-05T18:23:39Z</dcterms:modified>
</cp:coreProperties>
</file>